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337" r:id="rId3"/>
    <p:sldId id="269" r:id="rId4"/>
    <p:sldId id="315" r:id="rId5"/>
    <p:sldId id="344" r:id="rId6"/>
    <p:sldId id="338" r:id="rId7"/>
    <p:sldId id="339" r:id="rId8"/>
    <p:sldId id="340" r:id="rId9"/>
    <p:sldId id="341" r:id="rId10"/>
    <p:sldId id="343" r:id="rId11"/>
    <p:sldId id="316" r:id="rId12"/>
    <p:sldId id="319" r:id="rId13"/>
    <p:sldId id="314" r:id="rId14"/>
    <p:sldId id="313" r:id="rId15"/>
    <p:sldId id="317" r:id="rId16"/>
    <p:sldId id="320"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DCE4"/>
    <a:srgbClr val="62C8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9710" autoAdjust="0"/>
  </p:normalViewPr>
  <p:slideViewPr>
    <p:cSldViewPr>
      <p:cViewPr>
        <p:scale>
          <a:sx n="66" d="100"/>
          <a:sy n="66" d="100"/>
        </p:scale>
        <p:origin x="-1044" y="75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269"/>
    </p:cViewPr>
  </p:sorterViewPr>
  <p:notesViewPr>
    <p:cSldViewPr>
      <p:cViewPr varScale="1">
        <p:scale>
          <a:sx n="53" d="100"/>
          <a:sy n="53" d="100"/>
        </p:scale>
        <p:origin x="-1382"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246355A-9705-43D3-9D80-F1C5C6175FEE}" type="datetimeFigureOut">
              <a:rPr lang="en-US" smtClean="0"/>
              <a:t>2/2/2015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FDA209B-3266-4327-B214-CCB582E0BE9E}" type="slidenum">
              <a:rPr lang="en-US" smtClean="0"/>
              <a:t>‹#›</a:t>
            </a:fld>
            <a:endParaRPr lang="en-US"/>
          </a:p>
        </p:txBody>
      </p:sp>
    </p:spTree>
    <p:extLst>
      <p:ext uri="{BB962C8B-B14F-4D97-AF65-F5344CB8AC3E}">
        <p14:creationId xmlns:p14="http://schemas.microsoft.com/office/powerpoint/2010/main" val="250935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crossworks.holycross.edu/"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lnSpc>
                <a:spcPct val="115000"/>
              </a:lnSpc>
              <a:spcAft>
                <a:spcPts val="1019"/>
              </a:spcAft>
            </a:pPr>
            <a:endParaRPr lang="en-US" dirty="0">
              <a:ea typeface="Calibri"/>
              <a:cs typeface="Times New Roman"/>
            </a:endParaRPr>
          </a:p>
        </p:txBody>
      </p:sp>
      <p:sp>
        <p:nvSpPr>
          <p:cNvPr id="4" name="Slide Number Placeholder 3"/>
          <p:cNvSpPr>
            <a:spLocks noGrp="1"/>
          </p:cNvSpPr>
          <p:nvPr>
            <p:ph type="sldNum" sz="quarter" idx="10"/>
          </p:nvPr>
        </p:nvSpPr>
        <p:spPr/>
        <p:txBody>
          <a:bodyPr/>
          <a:lstStyle/>
          <a:p>
            <a:fld id="{4FDA209B-3266-4327-B214-CCB582E0BE9E}" type="slidenum">
              <a:rPr lang="en-US" smtClean="0"/>
              <a:t>1</a:t>
            </a:fld>
            <a:endParaRPr lang="en-US" dirty="0"/>
          </a:p>
        </p:txBody>
      </p:sp>
    </p:spTree>
    <p:extLst>
      <p:ext uri="{BB962C8B-B14F-4D97-AF65-F5344CB8AC3E}">
        <p14:creationId xmlns:p14="http://schemas.microsoft.com/office/powerpoint/2010/main" val="4221748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t>10</a:t>
            </a:fld>
            <a:endParaRPr lang="en-US"/>
          </a:p>
        </p:txBody>
      </p:sp>
    </p:spTree>
    <p:extLst>
      <p:ext uri="{BB962C8B-B14F-4D97-AF65-F5344CB8AC3E}">
        <p14:creationId xmlns:p14="http://schemas.microsoft.com/office/powerpoint/2010/main" val="3986699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Why are scholars encouraged to consider Open Access when publishing?</a:t>
            </a:r>
          </a:p>
          <a:p>
            <a:r>
              <a:rPr lang="en-US" dirty="0"/>
              <a:t> </a:t>
            </a:r>
          </a:p>
          <a:p>
            <a:r>
              <a:rPr lang="en-US" dirty="0"/>
              <a:t>For the very same reasons you seek publications to begin with:</a:t>
            </a:r>
          </a:p>
          <a:p>
            <a:pPr lvl="0"/>
            <a:r>
              <a:rPr lang="en-US" dirty="0"/>
              <a:t>You have an area of study that you are passionate about, and you want to share your work to advance and enhance the knowledge in your field.  You want to make sure that everyone has the ability to access it.</a:t>
            </a:r>
          </a:p>
          <a:p>
            <a:pPr lvl="0"/>
            <a:r>
              <a:rPr lang="en-US" dirty="0"/>
              <a:t>And besides, advancing the knowledge in your field may help advance your career.</a:t>
            </a:r>
          </a:p>
        </p:txBody>
      </p:sp>
      <p:sp>
        <p:nvSpPr>
          <p:cNvPr id="4" name="Slide Number Placeholder 3"/>
          <p:cNvSpPr>
            <a:spLocks noGrp="1"/>
          </p:cNvSpPr>
          <p:nvPr>
            <p:ph type="sldNum" sz="quarter" idx="10"/>
          </p:nvPr>
        </p:nvSpPr>
        <p:spPr/>
        <p:txBody>
          <a:bodyPr/>
          <a:lstStyle/>
          <a:p>
            <a:fld id="{4FDA209B-3266-4327-B214-CCB582E0BE9E}" type="slidenum">
              <a:rPr lang="en-US" smtClean="0">
                <a:solidFill>
                  <a:prstClr val="black"/>
                </a:solidFill>
              </a:rPr>
              <a:pPr/>
              <a:t>11</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Open Access publishing is compatible with all the features associated with conventional scholarly literature:  peer-review, copyright protection, prestige, quality, and indexing.</a:t>
            </a:r>
          </a:p>
          <a:p>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solidFill>
                  <a:prstClr val="black"/>
                </a:solidFill>
              </a:rPr>
              <a:pPr/>
              <a:t>12</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An institutional repository is the managed collection of intellectual output from a community, which is published electronically, often in an Open Access platform. It is a showcase of the amazing work being produced here at Holy Cross. And it is not just limited to literature, either. The intellectual output can be anything from papers to journal articles to theses to data sets, to an image of a visual art piece to a video.  There are really no limits to what can be put in an institutional repository.</a:t>
            </a:r>
          </a:p>
          <a:p>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solidFill>
                  <a:prstClr val="black"/>
                </a:solidFill>
              </a:rPr>
              <a:pPr/>
              <a:t>13</a:t>
            </a:fld>
            <a:endParaRPr 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Crossworks is the name of our institutional repository. You can access it at </a:t>
            </a:r>
            <a:r>
              <a:rPr lang="en-US" u="sng" dirty="0">
                <a:hlinkClick r:id="rId3"/>
              </a:rPr>
              <a:t>www.crossworks.holycross.edu</a:t>
            </a:r>
            <a:r>
              <a:rPr lang="en-US" dirty="0"/>
              <a:t>.  Currently, the College’s Archives and the New England Jesuit Province Archives have populated it with some wonderful treasures, digitally reproduced and available for your viewing pleasure.   And not just yours. In the short time it has been live, there have been almost 2600 downloads to date.</a:t>
            </a:r>
          </a:p>
          <a:p>
            <a:pPr defTabSz="931774">
              <a:defRPr/>
            </a:pPr>
            <a:endParaRPr lang="en-US" dirty="0"/>
          </a:p>
          <a:p>
            <a:pPr defTabSz="931774">
              <a:defRPr/>
            </a:pPr>
            <a:r>
              <a:rPr lang="en-US" dirty="0"/>
              <a:t>Take a tour of </a:t>
            </a:r>
            <a:r>
              <a:rPr lang="en-US" dirty="0" smtClean="0"/>
              <a:t>CrossWorks </a:t>
            </a:r>
            <a:r>
              <a:rPr lang="en-US" dirty="0"/>
              <a:t>-&gt; </a:t>
            </a:r>
            <a:r>
              <a:rPr lang="en-US" dirty="0" smtClean="0"/>
              <a:t>Archives -&gt; </a:t>
            </a:r>
            <a:r>
              <a:rPr lang="en-US" dirty="0"/>
              <a:t>Crusader</a:t>
            </a:r>
          </a:p>
          <a:p>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solidFill>
                  <a:prstClr val="black"/>
                </a:solidFill>
              </a:rPr>
              <a:pPr/>
              <a:t>14</a:t>
            </a:fld>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a:t>Increased visibility for your scholarship and creative works via Google and other internet search </a:t>
            </a:r>
            <a:r>
              <a:rPr lang="en-US" dirty="0" smtClean="0"/>
              <a:t>engines. </a:t>
            </a:r>
            <a:endParaRPr lang="en-US" sz="1000" dirty="0"/>
          </a:p>
          <a:p>
            <a:pPr lvl="0"/>
            <a:r>
              <a:rPr lang="en-US" dirty="0"/>
              <a:t>Preservation and access to content through a permanent </a:t>
            </a:r>
            <a:r>
              <a:rPr lang="en-US" dirty="0" smtClean="0"/>
              <a:t>URL.</a:t>
            </a:r>
            <a:endParaRPr lang="en-US" sz="1000" dirty="0"/>
          </a:p>
          <a:p>
            <a:pPr lvl="0"/>
            <a:r>
              <a:rPr lang="en-US" dirty="0"/>
              <a:t>Allows academic departments and programs to showcase student </a:t>
            </a:r>
            <a:r>
              <a:rPr lang="en-US" dirty="0" smtClean="0"/>
              <a:t>research. </a:t>
            </a:r>
            <a:endParaRPr lang="en-US" sz="1000" dirty="0"/>
          </a:p>
          <a:p>
            <a:pPr lvl="0"/>
            <a:r>
              <a:rPr lang="en-US" dirty="0"/>
              <a:t>Ability for students to link to their work in applications for graduate school or </a:t>
            </a:r>
            <a:r>
              <a:rPr lang="en-US" dirty="0" smtClean="0"/>
              <a:t>jobs. </a:t>
            </a:r>
            <a:endParaRPr lang="en-US" sz="1000" dirty="0"/>
          </a:p>
          <a:p>
            <a:pPr lvl="0"/>
            <a:r>
              <a:rPr lang="en-US" dirty="0"/>
              <a:t>Monthly download reports to monitor usage and citations to your </a:t>
            </a:r>
            <a:r>
              <a:rPr lang="en-US" dirty="0" smtClean="0"/>
              <a:t>work. </a:t>
            </a:r>
            <a:endParaRPr lang="en-US" sz="1000" dirty="0"/>
          </a:p>
          <a:p>
            <a:pPr lvl="0"/>
            <a:r>
              <a:rPr lang="en-US" dirty="0"/>
              <a:t>Advancement of the academic reputation of Holy </a:t>
            </a:r>
            <a:r>
              <a:rPr lang="en-US" dirty="0" smtClean="0"/>
              <a:t>Cross. </a:t>
            </a:r>
            <a:endParaRPr lang="en-US" sz="1000" dirty="0"/>
          </a:p>
          <a:p>
            <a:pPr lvl="0"/>
            <a:r>
              <a:rPr lang="en-US" dirty="0"/>
              <a:t>Promotion of open access principles </a:t>
            </a:r>
            <a:endParaRPr lang="en-US" sz="1000" dirty="0"/>
          </a:p>
          <a:p>
            <a:pPr lvl="1"/>
            <a:r>
              <a:rPr lang="en-US" dirty="0"/>
              <a:t>Scholarly communication depends on access to research </a:t>
            </a:r>
            <a:endParaRPr lang="en-US" sz="1000" dirty="0"/>
          </a:p>
          <a:p>
            <a:pPr lvl="1"/>
            <a:r>
              <a:rPr lang="en-US" dirty="0"/>
              <a:t>Sharing your work encourages others to share </a:t>
            </a:r>
            <a:endParaRPr lang="en-US" sz="1000" dirty="0"/>
          </a:p>
          <a:p>
            <a:pPr lvl="1"/>
            <a:r>
              <a:rPr lang="en-US" dirty="0"/>
              <a:t>Providing direct access to articles and other content for users around the globe improves opportunities for knowledge exchange</a:t>
            </a:r>
            <a:endParaRPr lang="en-US" sz="1000" dirty="0"/>
          </a:p>
          <a:p>
            <a:pPr lvl="0"/>
            <a:r>
              <a:rPr lang="en-US" dirty="0"/>
              <a:t>Opportunities to learn more about intellectual property, copyright, and author </a:t>
            </a:r>
            <a:r>
              <a:rPr lang="en-US" dirty="0" smtClean="0"/>
              <a:t>rights.</a:t>
            </a:r>
            <a:endParaRPr lang="en-US" sz="1000" dirty="0"/>
          </a:p>
          <a:p>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solidFill>
                  <a:prstClr val="black"/>
                </a:solidFill>
              </a:rPr>
              <a:pPr/>
              <a:t>15</a:t>
            </a:fld>
            <a:endParaRPr 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DA209B-3266-4327-B214-CCB582E0BE9E}" type="slidenum">
              <a:rPr lang="en-US" smtClean="0"/>
              <a:t>16</a:t>
            </a:fld>
            <a:endParaRPr lang="en-US"/>
          </a:p>
        </p:txBody>
      </p:sp>
    </p:spTree>
    <p:extLst>
      <p:ext uri="{BB962C8B-B14F-4D97-AF65-F5344CB8AC3E}">
        <p14:creationId xmlns:p14="http://schemas.microsoft.com/office/powerpoint/2010/main" val="455004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explaining</a:t>
            </a:r>
            <a:r>
              <a:rPr lang="en-US" baseline="0" dirty="0" smtClean="0"/>
              <a:t> all about Open Access, I thought it might be helpful to understand the bigger picture into which it fits.</a:t>
            </a:r>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t>2</a:t>
            </a:fld>
            <a:endParaRPr lang="en-US"/>
          </a:p>
        </p:txBody>
      </p:sp>
    </p:spTree>
    <p:extLst>
      <p:ext uri="{BB962C8B-B14F-4D97-AF65-F5344CB8AC3E}">
        <p14:creationId xmlns:p14="http://schemas.microsoft.com/office/powerpoint/2010/main" val="2215194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Scholarly communication is the system of creating, evaluating, disseminating and preserving research and other scholarly writings.</a:t>
            </a:r>
          </a:p>
          <a:p>
            <a:endParaRPr lang="en-US" dirty="0" smtClean="0"/>
          </a:p>
          <a:p>
            <a:r>
              <a:rPr lang="en-US" dirty="0" smtClean="0"/>
              <a:t>Open Access is access to scholarly literature that is</a:t>
            </a:r>
            <a:r>
              <a:rPr lang="en-US" baseline="0" dirty="0" smtClean="0"/>
              <a:t> digital, online, free of charge and free of most copyright and licensing restrictions.</a:t>
            </a:r>
          </a:p>
          <a:p>
            <a:endParaRPr lang="en-US" baseline="0" dirty="0" smtClean="0"/>
          </a:p>
          <a:p>
            <a:r>
              <a:rPr lang="en-US" baseline="0" dirty="0" smtClean="0"/>
              <a:t>An Institutional Repository is a set of services that a university offers to the members of its community for the management and dissemination of digital materials created by the institution and its members</a:t>
            </a:r>
          </a:p>
          <a:p>
            <a:endParaRPr lang="en-US" baseline="0" dirty="0" smtClean="0"/>
          </a:p>
          <a:p>
            <a:r>
              <a:rPr lang="en-US" baseline="0" dirty="0" smtClean="0"/>
              <a:t>CrossWorks is the open access institutional repository for the College of the Holy Cross and a publishing service of the Holy Cross Libraries.</a:t>
            </a:r>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t>3</a:t>
            </a:fld>
            <a:endParaRPr lang="en-US"/>
          </a:p>
        </p:txBody>
      </p:sp>
    </p:spTree>
    <p:extLst>
      <p:ext uri="{BB962C8B-B14F-4D97-AF65-F5344CB8AC3E}">
        <p14:creationId xmlns:p14="http://schemas.microsoft.com/office/powerpoint/2010/main" val="2756363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solidFill>
                  <a:prstClr val="black"/>
                </a:solidFill>
              </a:rPr>
              <a:pPr/>
              <a:t>4</a:t>
            </a:fld>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Jack </a:t>
            </a:r>
            <a:r>
              <a:rPr lang="en-US" dirty="0" err="1" smtClean="0"/>
              <a:t>Andraka</a:t>
            </a:r>
            <a:r>
              <a:rPr lang="en-US" dirty="0" smtClean="0"/>
              <a:t> is the 15-year-old winner of the Intel Science and Engineering Fair whose project was developing a test for pancreatic, ovarian </a:t>
            </a:r>
            <a:r>
              <a:rPr lang="en-US" smtClean="0"/>
              <a:t>and lung </a:t>
            </a:r>
            <a:r>
              <a:rPr lang="en-US" dirty="0" smtClean="0"/>
              <a:t>cancer that is cheaper, faster and more accurate than the current</a:t>
            </a:r>
            <a:r>
              <a:rPr lang="en-US" baseline="0" dirty="0" smtClean="0"/>
              <a:t> gold-standard test.  He won a $75,000 prize, is in the process of getting a patent and has been contacted by major pharmaceutical companies.  How did he do it?  Open Access.</a:t>
            </a:r>
            <a:endParaRPr lang="en-US" dirty="0" smtClean="0"/>
          </a:p>
          <a:p>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t>5</a:t>
            </a:fld>
            <a:endParaRPr lang="en-US"/>
          </a:p>
        </p:txBody>
      </p:sp>
    </p:spTree>
    <p:extLst>
      <p:ext uri="{BB962C8B-B14F-4D97-AF65-F5344CB8AC3E}">
        <p14:creationId xmlns:p14="http://schemas.microsoft.com/office/powerpoint/2010/main" val="82252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DA209B-3266-4327-B214-CCB582E0BE9E}" type="slidenum">
              <a:rPr lang="en-US" smtClean="0"/>
              <a:t>6</a:t>
            </a:fld>
            <a:endParaRPr lang="en-US"/>
          </a:p>
        </p:txBody>
      </p:sp>
    </p:spTree>
    <p:extLst>
      <p:ext uri="{BB962C8B-B14F-4D97-AF65-F5344CB8AC3E}">
        <p14:creationId xmlns:p14="http://schemas.microsoft.com/office/powerpoint/2010/main" val="276385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t>7</a:t>
            </a:fld>
            <a:endParaRPr lang="en-US"/>
          </a:p>
        </p:txBody>
      </p:sp>
    </p:spTree>
    <p:extLst>
      <p:ext uri="{BB962C8B-B14F-4D97-AF65-F5344CB8AC3E}">
        <p14:creationId xmlns:p14="http://schemas.microsoft.com/office/powerpoint/2010/main" val="3079630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does not mean only students and other researchers</a:t>
            </a:r>
            <a:r>
              <a:rPr lang="en-US" baseline="0" dirty="0" smtClean="0"/>
              <a:t> who cannot afford to constantly pay  for each article they need, or libraries whose budgets can’t support </a:t>
            </a:r>
            <a:r>
              <a:rPr lang="en-US" baseline="0" dirty="0" smtClean="0"/>
              <a:t>all </a:t>
            </a:r>
            <a:r>
              <a:rPr lang="en-US" baseline="0" dirty="0" smtClean="0"/>
              <a:t>the subscriptions its community would like.  It also relates to colleges and universities in developing countries where there is little money for expensive subscriptions and fees.</a:t>
            </a:r>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t>8</a:t>
            </a:fld>
            <a:endParaRPr lang="en-US"/>
          </a:p>
        </p:txBody>
      </p:sp>
    </p:spTree>
    <p:extLst>
      <p:ext uri="{BB962C8B-B14F-4D97-AF65-F5344CB8AC3E}">
        <p14:creationId xmlns:p14="http://schemas.microsoft.com/office/powerpoint/2010/main" val="698613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DA209B-3266-4327-B214-CCB582E0BE9E}" type="slidenum">
              <a:rPr lang="en-US" smtClean="0"/>
              <a:t>9</a:t>
            </a:fld>
            <a:endParaRPr lang="en-US"/>
          </a:p>
        </p:txBody>
      </p:sp>
    </p:spTree>
    <p:extLst>
      <p:ext uri="{BB962C8B-B14F-4D97-AF65-F5344CB8AC3E}">
        <p14:creationId xmlns:p14="http://schemas.microsoft.com/office/powerpoint/2010/main" val="1538988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81AB39D7-F8AE-430C-AEE2-6B051055889A}" type="datetimeFigureOut">
              <a:rPr lang="en-US" smtClean="0"/>
              <a:t>2/2/2015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A5333A6-AA23-4E7A-9145-ABDB588AC8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AB39D7-F8AE-430C-AEE2-6B051055889A}" type="datetimeFigureOut">
              <a:rPr lang="en-US" smtClean="0"/>
              <a:t>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5333A6-AA23-4E7A-9145-ABDB588AC8F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AB39D7-F8AE-430C-AEE2-6B051055889A}" type="datetimeFigureOut">
              <a:rPr lang="en-US" smtClean="0"/>
              <a:t>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5333A6-AA23-4E7A-9145-ABDB588AC8F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81AB39D7-F8AE-430C-AEE2-6B051055889A}" type="datetimeFigureOut">
              <a:rPr lang="en-US" smtClean="0"/>
              <a:t>2/2/2015</a:t>
            </a:fld>
            <a:endParaRPr lang="en-US"/>
          </a:p>
        </p:txBody>
      </p:sp>
      <p:sp>
        <p:nvSpPr>
          <p:cNvPr id="9" name="Slide Number Placeholder 8"/>
          <p:cNvSpPr>
            <a:spLocks noGrp="1"/>
          </p:cNvSpPr>
          <p:nvPr>
            <p:ph type="sldNum" sz="quarter" idx="15"/>
          </p:nvPr>
        </p:nvSpPr>
        <p:spPr/>
        <p:txBody>
          <a:bodyPr rtlCol="0"/>
          <a:lstStyle/>
          <a:p>
            <a:fld id="{2A5333A6-AA23-4E7A-9145-ABDB588AC8F0}"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81AB39D7-F8AE-430C-AEE2-6B051055889A}" type="datetimeFigureOut">
              <a:rPr lang="en-US" smtClean="0"/>
              <a:t>2/2/2015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A5333A6-AA23-4E7A-9145-ABDB588AC8F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1AB39D7-F8AE-430C-AEE2-6B051055889A}" type="datetimeFigureOut">
              <a:rPr lang="en-US" smtClean="0"/>
              <a:t>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5333A6-AA23-4E7A-9145-ABDB588AC8F0}"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1AB39D7-F8AE-430C-AEE2-6B051055889A}" type="datetimeFigureOut">
              <a:rPr lang="en-US" smtClean="0"/>
              <a:t>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5333A6-AA23-4E7A-9145-ABDB588AC8F0}"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1AB39D7-F8AE-430C-AEE2-6B051055889A}" type="datetimeFigureOut">
              <a:rPr lang="en-US" smtClean="0"/>
              <a:t>2/2/2015</a:t>
            </a:fld>
            <a:endParaRPr lang="en-US"/>
          </a:p>
        </p:txBody>
      </p:sp>
      <p:sp>
        <p:nvSpPr>
          <p:cNvPr id="7" name="Slide Number Placeholder 6"/>
          <p:cNvSpPr>
            <a:spLocks noGrp="1"/>
          </p:cNvSpPr>
          <p:nvPr>
            <p:ph type="sldNum" sz="quarter" idx="11"/>
          </p:nvPr>
        </p:nvSpPr>
        <p:spPr/>
        <p:txBody>
          <a:bodyPr rtlCol="0"/>
          <a:lstStyle/>
          <a:p>
            <a:fld id="{2A5333A6-AA23-4E7A-9145-ABDB588AC8F0}"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B39D7-F8AE-430C-AEE2-6B051055889A}" type="datetimeFigureOut">
              <a:rPr lang="en-US" smtClean="0"/>
              <a:t>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5333A6-AA23-4E7A-9145-ABDB588AC8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81AB39D7-F8AE-430C-AEE2-6B051055889A}" type="datetimeFigureOut">
              <a:rPr lang="en-US" smtClean="0"/>
              <a:t>2/2/2015</a:t>
            </a:fld>
            <a:endParaRPr lang="en-US"/>
          </a:p>
        </p:txBody>
      </p:sp>
      <p:sp>
        <p:nvSpPr>
          <p:cNvPr id="22" name="Slide Number Placeholder 21"/>
          <p:cNvSpPr>
            <a:spLocks noGrp="1"/>
          </p:cNvSpPr>
          <p:nvPr>
            <p:ph type="sldNum" sz="quarter" idx="15"/>
          </p:nvPr>
        </p:nvSpPr>
        <p:spPr/>
        <p:txBody>
          <a:bodyPr rtlCol="0"/>
          <a:lstStyle/>
          <a:p>
            <a:fld id="{2A5333A6-AA23-4E7A-9145-ABDB588AC8F0}"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1AB39D7-F8AE-430C-AEE2-6B051055889A}" type="datetimeFigureOut">
              <a:rPr lang="en-US" smtClean="0"/>
              <a:t>2/2/2015</a:t>
            </a:fld>
            <a:endParaRPr lang="en-US"/>
          </a:p>
        </p:txBody>
      </p:sp>
      <p:sp>
        <p:nvSpPr>
          <p:cNvPr id="18" name="Slide Number Placeholder 17"/>
          <p:cNvSpPr>
            <a:spLocks noGrp="1"/>
          </p:cNvSpPr>
          <p:nvPr>
            <p:ph type="sldNum" sz="quarter" idx="11"/>
          </p:nvPr>
        </p:nvSpPr>
        <p:spPr/>
        <p:txBody>
          <a:bodyPr rtlCol="0"/>
          <a:lstStyle/>
          <a:p>
            <a:fld id="{2A5333A6-AA23-4E7A-9145-ABDB588AC8F0}"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1AB39D7-F8AE-430C-AEE2-6B051055889A}" type="datetimeFigureOut">
              <a:rPr lang="en-US" smtClean="0"/>
              <a:t>2/2/2015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A5333A6-AA23-4E7A-9145-ABDB588AC8F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crossworks.holycross.edu/"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crossworks.holycross.edu/" TargetMode="External"/><Relationship Id="rId7" Type="http://schemas.openxmlformats.org/officeDocument/2006/relationships/hyperlink" Target="http://www.opendoar.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www.sherpa.ac.uk/romeo" TargetMode="External"/><Relationship Id="rId5" Type="http://schemas.openxmlformats.org/officeDocument/2006/relationships/hyperlink" Target="http://creativecommons.org/" TargetMode="External"/><Relationship Id="rId4" Type="http://schemas.openxmlformats.org/officeDocument/2006/relationships/hyperlink" Target="http://digitalcommons.bepress.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earlham.edu/~peters/fos/overview.htm"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mailto:lvilla@holycross.edu" TargetMode="External"/><Relationship Id="rId5" Type="http://schemas.openxmlformats.org/officeDocument/2006/relationships/hyperlink" Target="http://www.arl.org/focus-areas/scholarly-communication" TargetMode="External"/><Relationship Id="rId4" Type="http://schemas.openxmlformats.org/officeDocument/2006/relationships/hyperlink" Target="http://www.arl.org/bm~doc/br226ir.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docid=G76_fsqYyNanjM&amp;tbnid=UyLH2wOPuxstbM:&amp;ved=0CAUQjRw&amp;url=http://vimeo.com/50579420&amp;ei=g_dfUu6BHdi34APIxYG4Cg&amp;psig=AFQjCNG63U_ZqBrOxwS3dREMn-tdJBQDzA&amp;ust=138210718404209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Open Access</a:t>
            </a:r>
            <a:endParaRPr lang="en-US" dirty="0"/>
          </a:p>
        </p:txBody>
      </p:sp>
      <p:sp>
        <p:nvSpPr>
          <p:cNvPr id="3" name="Subtitle 2"/>
          <p:cNvSpPr>
            <a:spLocks noGrp="1"/>
          </p:cNvSpPr>
          <p:nvPr>
            <p:ph type="subTitle" idx="1"/>
          </p:nvPr>
        </p:nvSpPr>
        <p:spPr/>
        <p:txBody>
          <a:bodyPr/>
          <a:lstStyle/>
          <a:p>
            <a:r>
              <a:rPr lang="en-US" dirty="0" smtClean="0"/>
              <a:t>Presented by </a:t>
            </a:r>
            <a:r>
              <a:rPr lang="en-US" smtClean="0"/>
              <a:t>Lisa Villa</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can you find it?</a:t>
            </a:r>
            <a:endParaRPr lang="en-US" dirty="0"/>
          </a:p>
        </p:txBody>
      </p:sp>
      <p:sp>
        <p:nvSpPr>
          <p:cNvPr id="3" name="Content Placeholder 2"/>
          <p:cNvSpPr>
            <a:spLocks noGrp="1"/>
          </p:cNvSpPr>
          <p:nvPr>
            <p:ph sz="quarter" idx="1"/>
          </p:nvPr>
        </p:nvSpPr>
        <p:spPr/>
        <p:txBody>
          <a:bodyPr>
            <a:normAutofit/>
          </a:bodyPr>
          <a:lstStyle/>
          <a:p>
            <a:r>
              <a:rPr lang="en-US" dirty="0"/>
              <a:t>Do you have access to the internet?  There it is!  But here are some more direct ways</a:t>
            </a:r>
            <a:r>
              <a:rPr lang="en-US" i="1" dirty="0" smtClean="0"/>
              <a:t>:</a:t>
            </a:r>
            <a:endParaRPr lang="en-US" dirty="0"/>
          </a:p>
          <a:p>
            <a:pPr lvl="1"/>
            <a:r>
              <a:rPr lang="en-US" sz="1800" dirty="0"/>
              <a:t>DOAR (Directory of Open Access Repositories)</a:t>
            </a:r>
          </a:p>
          <a:p>
            <a:pPr lvl="1"/>
            <a:r>
              <a:rPr lang="en-US" sz="1800" dirty="0"/>
              <a:t>ROAR (Registry of Open Access Repositories)</a:t>
            </a:r>
          </a:p>
          <a:p>
            <a:pPr lvl="1"/>
            <a:r>
              <a:rPr lang="en-US" sz="1800" dirty="0"/>
              <a:t>BioMed Central (free archive for full-text biomedical and life sciences journal articles)</a:t>
            </a:r>
          </a:p>
          <a:p>
            <a:pPr lvl="1"/>
            <a:r>
              <a:rPr lang="en-US" sz="1800" dirty="0"/>
              <a:t>Digital Commons Network (free, full-text scholarly articles from hundreds of universities and colleges worldwide)</a:t>
            </a:r>
          </a:p>
          <a:p>
            <a:pPr lvl="1"/>
            <a:r>
              <a:rPr lang="en-US" sz="1800" dirty="0"/>
              <a:t>Institutional repositories  (Harvard, Yale, UMass Medical School, just to name a few)</a:t>
            </a:r>
          </a:p>
          <a:p>
            <a:pPr lvl="1"/>
            <a:r>
              <a:rPr lang="en-US" sz="1800" dirty="0"/>
              <a:t>CrossWorks (HC’s own institutional repository)</a:t>
            </a:r>
          </a:p>
          <a:p>
            <a:endParaRPr lang="en-US" dirty="0"/>
          </a:p>
          <a:p>
            <a:endParaRPr lang="en-US" dirty="0"/>
          </a:p>
        </p:txBody>
      </p:sp>
    </p:spTree>
    <p:extLst>
      <p:ext uri="{BB962C8B-B14F-4D97-AF65-F5344CB8AC3E}">
        <p14:creationId xmlns:p14="http://schemas.microsoft.com/office/powerpoint/2010/main" val="3879948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publish?</a:t>
            </a:r>
            <a:endParaRPr lang="en-US" dirty="0"/>
          </a:p>
        </p:txBody>
      </p:sp>
      <p:sp>
        <p:nvSpPr>
          <p:cNvPr id="3" name="Content Placeholder 2"/>
          <p:cNvSpPr>
            <a:spLocks noGrp="1"/>
          </p:cNvSpPr>
          <p:nvPr>
            <p:ph sz="quarter" idx="1"/>
          </p:nvPr>
        </p:nvSpPr>
        <p:spPr/>
        <p:txBody>
          <a:bodyPr/>
          <a:lstStyle/>
          <a:p>
            <a:r>
              <a:rPr lang="en-US" dirty="0" smtClean="0"/>
              <a:t>Spread Your Passion</a:t>
            </a:r>
          </a:p>
          <a:p>
            <a:r>
              <a:rPr lang="en-US" dirty="0" smtClean="0"/>
              <a:t>Share Your Knowledge</a:t>
            </a:r>
          </a:p>
          <a:p>
            <a:r>
              <a:rPr lang="en-US" dirty="0" smtClean="0"/>
              <a:t>Advance Your Field</a:t>
            </a:r>
          </a:p>
          <a:p>
            <a:r>
              <a:rPr lang="en-US" dirty="0" smtClean="0"/>
              <a:t>Advance Your Career</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105400" y="990600"/>
            <a:ext cx="1941513" cy="3176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5794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Publishing Compatibility</a:t>
            </a:r>
            <a:endParaRPr lang="en-US" dirty="0"/>
          </a:p>
        </p:txBody>
      </p:sp>
      <p:sp>
        <p:nvSpPr>
          <p:cNvPr id="3" name="Content Placeholder 2"/>
          <p:cNvSpPr>
            <a:spLocks noGrp="1"/>
          </p:cNvSpPr>
          <p:nvPr>
            <p:ph sz="quarter" idx="1"/>
          </p:nvPr>
        </p:nvSpPr>
        <p:spPr/>
        <p:txBody>
          <a:bodyPr/>
          <a:lstStyle/>
          <a:p>
            <a:r>
              <a:rPr lang="en-US" dirty="0" smtClean="0"/>
              <a:t>Peer Review</a:t>
            </a:r>
          </a:p>
          <a:p>
            <a:r>
              <a:rPr lang="en-US" dirty="0" smtClean="0"/>
              <a:t>Copyright Protection</a:t>
            </a:r>
          </a:p>
          <a:p>
            <a:r>
              <a:rPr lang="en-US" dirty="0" smtClean="0"/>
              <a:t>Prestige</a:t>
            </a:r>
          </a:p>
          <a:p>
            <a:r>
              <a:rPr lang="en-US" dirty="0" smtClean="0"/>
              <a:t>Quality</a:t>
            </a:r>
          </a:p>
          <a:p>
            <a:r>
              <a:rPr lang="en-US" dirty="0" smtClean="0"/>
              <a:t>Indexing</a:t>
            </a:r>
            <a:endParaRPr lang="en-US" dirty="0"/>
          </a:p>
        </p:txBody>
      </p:sp>
    </p:spTree>
    <p:extLst>
      <p:ext uri="{BB962C8B-B14F-4D97-AF65-F5344CB8AC3E}">
        <p14:creationId xmlns:p14="http://schemas.microsoft.com/office/powerpoint/2010/main" val="18179072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Institutional Repositories</a:t>
            </a:r>
            <a:endParaRPr lang="en-US" dirty="0"/>
          </a:p>
        </p:txBody>
      </p:sp>
      <p:sp>
        <p:nvSpPr>
          <p:cNvPr id="3" name="Content Placeholder 2"/>
          <p:cNvSpPr>
            <a:spLocks noGrp="1"/>
          </p:cNvSpPr>
          <p:nvPr>
            <p:ph sz="quarter" idx="1"/>
          </p:nvPr>
        </p:nvSpPr>
        <p:spPr/>
        <p:txBody>
          <a:bodyPr/>
          <a:lstStyle/>
          <a:p>
            <a:r>
              <a:rPr lang="en-US" dirty="0" smtClean="0"/>
              <a:t>What are they?</a:t>
            </a:r>
          </a:p>
          <a:p>
            <a:r>
              <a:rPr lang="en-US" dirty="0" smtClean="0"/>
              <a:t>How do they work?</a:t>
            </a:r>
          </a:p>
          <a:p>
            <a:r>
              <a:rPr lang="en-US" dirty="0" smtClean="0"/>
              <a:t>What do they contain?</a:t>
            </a:r>
          </a:p>
          <a:p>
            <a:r>
              <a:rPr lang="en-US" dirty="0" smtClean="0"/>
              <a:t>What are the limitations?</a:t>
            </a:r>
          </a:p>
          <a:p>
            <a:endParaRPr lang="en-US" dirty="0"/>
          </a:p>
        </p:txBody>
      </p:sp>
      <p:sp>
        <p:nvSpPr>
          <p:cNvPr id="18436" name="AutoShape 4" descr="data:image/jpeg;base64,/9j/4AAQSkZJRgABAQAAAQABAAD/2wCEAAkGBhQSERUUExMWFRUVGBkYGBgYGRgYGBwXFyAWFxQZGRoZHCYfFxkjGRcaHy8gIycpLC0sGh4xNTAqNSYrLCkBCQoKDgwOGg8PGjUkHyQtLCwsKSwpLCwsKSwsLCwpLCwsKSwsLCwsLCwsLCwsLCwsLCwpLCwsLCwsKSksLCwpLP/AABEIALQAjAMBIgACEQEDEQH/xAAbAAACAwEBAQAAAAAAAAAAAAAEBQADBgIHAf/EAEMQAAECAwUDCAYIBgEFAAAAAAECEQADIQQFEjFBUWFxBhMiMoGRobFCU8HR0vAUFRYjUnKSoiQzYoKy4TQHJWNz8f/EABkBAAMBAQEAAAAAAAAAAAAAAAABAgMEBf/EACQRAAICAgICAgIDAAAAAAAAAAABAhEDITFBEjITYSJRFEKB/9oADAMBAAIRAxEAPwB1Ege8FkSphSWIQsg7CEkg98eZWTlRa1Kwm0LzA9HeNm2MIwcuD0m6PVYkeV2jlRa0qI+kLan4e7KKftbazlaF/t90N4mCZ61EjzCzcq7S4xTl7xT3RpJ/K4qkgJYLHpDrHY8Hxv8AYrNXEjzG0cqbTVpygQ/4eOyB/tTa3A+kL0Ho5n+2B4mhp2erRI8+F/Wj1yvD3QOnlLaSSeeU2Q6ufdB8TA9JiRg7JeVqUHM2YQNRhHsgObyktKDWco8QAfAQfEws9IiR5sOV07WctOX4SPARanlHPIcT1Hhh90UsLfYm6PRIkeei/bS385Xh7orm3zajlaFj9LeUP+PIXkejRIx3Iy32lc5YnTStIQ4dmfEgPQbCY2MYyi4umUnYNeSXkzRtlrHekx5LLDTTvD9zE+UesXsppE4jSVMPclUeZWmX94lQyV5KY+2N8JMge8ZH3jNmO7Y8Cpu+ZoHG6Gt6kqUhRzIDttAArupFUm2DUbPGNHTGkDyUzE6Hga+cEmfiFQBsrhFA/lB6JwUGCtNcoAvO0KQtQYPk7DqMyQzNlV4zcWijifZXLoU4BDu2dHAIoTujmxSHmVGVe/Lxj5Yp2KlAWYMwcag0NT+LOGlhspGIkAOfLM98OKA4tfRTxpA0iXkNnnr87ovt6iVClBtBYnsjqQE6pUN6S44t/uH5JSthVo9I5MCyou+YZjGYcQAOeTJbtjzO2y8Sy2ZeGRtDIZKwdxoe4wqmKIcekqnAf7gU+0QoUCJsfOKwpyHy8NJdkSgNoPGCrHYObTXrGp4aCKZ/SO75zjTHF2OTOVdUVDnQ+/SJLI1pxqO+NBcPJcT5c2aqaiWiVqrNRZwAO6u+EE+WBU0bXKOnx/RlZoeScppij/Rn2pjURjORKjzy3y5um3rJqY2cedn9zWPAHfP/AB53/qmf4KjzlUoGQGDMlJ9vtPdHpV4JeVMG1C/8TGHl2VIK5YDBg3aA/n4Q8XDBgFsGKWDmxB72784XlLP2ecOJMt5J2geILHygJV2zCoqSEkHR9PKLY0MeTkmUqegTlFMsqZRGYG2L+VF2yUzlolKExAbCs5swpvEL5N3r1l+Y8U+6OLSWzxJO8v5w3kUnsPEHkoCSCBkS3k8PcOFLnQV2wru5GKYkZgVPAV84Z3mWGHbUjaBEplNEl2xB9LsV/uC0FJFUgvsJHvEIgd4/3rHwqbqljuLeUayxxrZNsa2m6kq6qiNxD+IfygW77oKVlS2LdWtOPZHy75k1a8IUcI6xIf5JhypYBZnOsRGC6BsWW6fXCO3MOY+SEo1BTvbEPDKHScOtOIBjv6ulLqw4pLGNfyXAtC3mw3RWFUycQktM/UhzonQbSYfXldISkkTG0AWAa6AHN4T2Kw4qAYioEHaC7dgYRovKWmQ65GvIiWefmKUXOBiNA5QWzjaQquS4FygZygWX0X0ehp3aUhrHDnVTouLtFNr/AJa/yq8jGCmzMNrD/wBKe8Ae2N9ah0F/lV5GPN77UefU2fR8h7YeLsGhnJlMqcg5Hh6THzEBCapIDFqDhpDUOqYlXrEAniM/OA5lhCldfCzhmcaxeykhjcSOeUUmbLRQkKU4BI0caxROtYyUl9NCPGPtmun+tJ7BA8+7JqahGIDYfZFSku0CX2F2GxynK5acJNDpvMc2i7ecUVJmB9jAt7YKQnm5IoXI7XVnFFgXza0rKUqCS+FTsdx3RGlyP7QJMueaPwq8POAZl3TQoDmz0izhiO1sob2u8CqapSRgc0Sk9GugrlDGViQh5inUch3sKQ3XQWCSLKmSgJFVGpO18zFkiVqSO1xDa7U84lRKkDCl6mp/pArWKlzpWS08SBlxIi/zjtEaOb6vVU0JdCRhGEBIADbS0ZyacRNfzL7qJ3B4aXhLlKwhBWXIpo2bVDh6wwufk+qYxLBIpurRqVJLDohyYbbeg1FGY+hqU2MkAUAcmqTQp7GhvcNnBnBLUpT+5L8czDG+Lm5u0BPSAYNiYHIaAluGe2PlkkFC1LSASBmSGBo5J3NDjKnsh7WjZXyoc2pLjoTykANRITQMNjwkgSRbxMmK6apiiHK8k5gEJ26VrxguOXM7kPHHxjRXaOor8p8jHnt7WQqnrZxRNewZR6FP6quB8jGZMn75R+chDxukyzkScKUh3VKUkE8RSBbRZFqWcGHM5kDOtINYqtE5GhAYauliI+z5SiRhcPUsHDZRqNAou6eA/NKI2gpI3R3ZucMxKShaXOZBAbPPKHVnXNSgpxFlEOKgHZrHNktBBUZhalMy5PZTKByvsaKLZasKwlBqBUbz50i21XokJSEpL1x4mKX3NkOMSxW9YOJQSsV6Jp4hsopkzedU0xCGFSSGLaMdTEXbCjqRZkKaaZYS2RGdNwj6JstRBVi923KLwETCArEEDIpJybZAdosEvRS34JPbFpLsQWZ8r0ZoTuUPkwJJspWsgEKrRnCeJ2mApF2kqZydlKlywoMnybONXyUkJQsKV0RhUO00DNV/GkJpITYAq5zKXhIrhck59uyoyjRXFa0ypMoNjWlZWEjPqqQ75Cp1j5fdqQ4PUwpCWpiYM5OiO2sIJtuXMBEtICNT1U8VKzX4CKXOjL2Ww2/b0Stapi8JVkySyUgaKXqeDxnVzZk6iA6Ruwyx/bqd57oM+gJcFZxnSuFA4DXgBFV52/m0BkuKsBRAI3CpjSNL7HRZcliwLUSvGvCx2AODTTTSHUIOT1oWuYrF+GgAASzpZt8P45c/uXHg4n9VXA+RhLNksp9v+odTeqeB8oX2sZQ8S/FjK5srASsZlSO6jwXLu9lAN6IZq0JJHhH3m3B4iBpswrW4UQyUJOVShKQT2sT2xfVAtmvumzSBLAmnpDSuymm2EVqswxKbLTugORbTTDaEkNlir5tBJnLVlMBbXP3wyUqdnKJAaug2axQqxCpw5M0XY1mpwn53RYJq9UpPzSJUWi7GFu5IYZTksCPRNcifKArvuVInoQScJSSXOqahzsi03tMAqgEfmPv2QD9blUx8LEBgDUbzSLaM0n2fZEzmFrUAC9ATUUViSQDnTbHUi1qIaWG2rNBvY5/p74AtNpSCCXmKJp85ecS0WxRlY3wgEhRD0ZqVHlFNDDfoyMlqxKzrRI06vtMA2u81ElKRk9aHIt0QGSIX3bfCVT0IlhRClMSQBvG8x3e13zFTUy5RPSDsKVcg1hpK6Yj6q2SkEqWVKUxqovnQsAaRXftmCEqWkDojI5NlCy97hVImGWtsYDnXNjnrnG3uiSF2mWFBwVChAIyOhoY0fQr1ZleR65qpq1qSQgooWIS+JNAcjR41sNL3nFubV1pamOwhixA+dYVxxZ/cqDtHMzI8DC21mohkvI8IWWgdLti8K/FjYfKDkjeIBmS+ivbhV5QfIoo8ffFUxPW4RTCLKrn5Gy5lnMwllAKLUqEh9d8C2OyNZ5jONnt843FxdGyUfDhU+RGvjGdTLHNKaK/Qk+Ti08kRLsiZ4mKchJw5AYsoCsllXMlBOIgqUEg7AWeNteUr/tw2FKPP/wCQgupI+7fLHXvEBMZaZnLzuabZ7QiWqcpYUxoSAxO+O7dZnKgPlnjScpbOPpEh2fUgN6VKQvTKeaum3ziuWNPQhtdgULNR3GzNng67LB/ALFTiC1F+weyDrylNJWMqDKmo2RfYkD6I3/jX7TFNb/0V6OeTV3o+g48Ix84A7aBTZxbZZP8AEylDREyp3ZecW8nv+ERsUD3qOkW2RP3iWzKZgD5aGDhk9MT8vJT2oqbNAPcAIKuU/wATK/Mn2QRy6Q88ZVQGO2BLsfn5Z/qT5iHyw/oP77wEODiUVkux6qgCxJFS4BhPDa9Zzy2DMFp/xUPCFMcef3KxepyvI8ITmc6+2G83qngYzNnWSp98aYPVlvkfyrRXiYonWxIKw9a0ionCQTk5fiQcI7TC2zWrFMUcSA5IKSAegSEO+4l32AxpVsSdbH13X4sJMoKAQGGnpZ1gizzBzCzoC3e0CybpTZiSJwWVEOwB3bABxgCeZqlOtYSnD0kGeEgsXBbcBpEbjyVroazeUs2aDIAdCQl9rCuccy7SES0nq4Va8QXhRd14ypilJQhKVlnxdKjgEhiG6LFzDBFpZlGWuYmtWBSWoGOPdBtcipcICvDlCqcoTCoFSMIDDeCeMM1TgJijoUk6dmWcKrbeAVgUFBBmLCAkllFwCD1iG6QESauahCQtCUuWK1YcLYggks1Hik2htaoYTrQFyVaO24s4qx4iPty24GzKdiyZgoxA6OJnGecJTfxkEslJAcEpIKaFtQR4x1bedQnCxQlScTCWlQZVNFONmUVu9kVqkNrptJCAAeiSlxWod3FNH2wRbbaUKkpSKr5wO7ZBMILpnWRwqZMBUkF0nGmrEDIsw+TBd4zhNVKMoYUIcAlXWKmAwqSSQaQra9iqV6Gd4KVMGIqRiSlxiWQGqAOpWo4b44u209JKnFADu290CImTcRDLxYCHQsryL1dY27hHKbMuUnEpgEo1UnZR6n2xpavysj6CrBy0+mKMvmhLYc4SFPV2ZiAR1vCDoxHIiURaJhAODmuiXB9JFKa590beOLN7FxSS0VWk9BX5VeRjM2WekDF0aVzUct2H2xp5/VVwPkYxl6ISiVNwqFEKYB+6NMG00DF1/XoVrlmVNLJD+kk4idgfpAFn4R1yau5a58tayMGNlFy+ROWZGICMjzp2nvMaXkCv+JUT6s+aY6IyRnVno60pIYl++M7eN6IlkhFnkrKAMJUgnNqP2mHS7TSkJLcZwWFy+skgp2U2wpVJGsUyuzcoJySZibPKQxFESSHIqM3FOFYNN9W2YlOFKqrYpErIUwkMA4OxodXh/wBTUCWJRkTcboDApwuRpXLfC2Vy1mFWGXZyFA1xqTRmfKj1jml7DXHALbLHeE6YpSLKopSfuyqUlJUaBKgC1aZboYW6xzF2bBOIlzHwqSS6cWIKbeSRkDCq8+XkxUwhUpOKWMVVZHUhhvY0gO9eXloRh6Mt1gKBqpg7AOaE6+EOWSS1FCUe2VXnd8+XzjoT0sJ6A1Sw4aQRdV/Sy6bbMWDQSypJUAA5UCRlVoL5P3zMtSemurEkBKeiBRNSHJJJ7oNtlyy15gQRyNclOK6MrbZctNomKljnJYwsUEszOcwd4qIHm3+HThJSEdUEVbJLlJNRB14ckDixIUQRk1PHWM/et3zEZig1IYgnzi21JUKqGln5R9LpqCgQQR0tezthbeE5LFCemFsyiCCCK0eF9jRiVm3nw3RpuTlllrWoLQlQCXAOhBEOOqiLlNhP/TpChNmAggCWPNL6RvYVXRZ0JUcKQHGnEQ1jDN7Age8P5Mz8i/8AEx5xbEKWnCFMCGMej2/+VM/Iv/ExgkSCYvCrTGJpXJ9zVfcIf3LdaZLkEkqGuzOO5aQIKkqjVxdAqDpMxtY6mW4AVgYQJPkO40jCtl2J76vAfSAoaKR3pitN7nGtXOlDqfqhWjaDZFE67VOcTnNm26GukBKsK6ipLvGvj0T5Ft42wqFJilOS9GDKYkaPpSLE3jKWE84FnCGoxDZ0yIihFhLVB8t3uiJu4ijUJ17oXjqrFbs13JW1ykFZAKcWFgRoHjRi1PrGQu6apgCSQEhIcuwGQG6HdnmsM4hxouxlMmbIynKu29DAxAOoBNQQeyNCVDbAs8OKiCLXYnbMNdQSeio1Ksw1GBeh9kaG65aZaiUlyQxrpF867gagB9tAYq+jEZtx1jdOJNNaNLcc0FSuHtG6HUZvkwPvFfl9qY0kc2Z3ICm2/wAtf5FeRjGBYaNwQ8CTLnkqzlp8R5EQY5qPIGQCw+2LAuNN9nrP6od6/ij79n5Hqh+pfxRbzJhbM6lcSdMjRfUEj1Y/Uv4on1BI9X+5fxRHmgszAS9W98fPooOkaj6hker/AHL+KPv1DI9X+5fxRXyhZlVWUbBFfMtkHjW/UEj1f7l/FE+oJHqx+pfxQvkQ7ZkTSO5U5o1X2es/qh3r+KJ9nrP6ofqX8ULzQWxBLmxYJsPBcEj1f7l/FE+oZHq/3L+KDyiHkxEpQgeaxzjS/UEj1f7l/FHz7P2f1Q/Uv4oPNB5MWcmW5xX5PamNJAtkuyVKJMtASSGNVGmepOyCozk7YiRIkSJAkSJEgAkSJEgAkSJEgAkSJEgAkSJEgAkSJEgAkSJEgAkSJEg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438" name="AutoShape 6" descr="data:image/jpeg;base64,/9j/4AAQSkZJRgABAQAAAQABAAD/2wCEAAkGBhQSERUUExMWFRUVGBkYGBgYGRgYGBwXFyAWFxQZGRoZHCYfFxkjGRcaHy8gIycpLC0sGh4xNTAqNSYrLCkBCQoKDgwOGg8PGjUkHyQtLCwsKSwpLCwsKSwsLCwpLCwsKSwsLCwsLCwsLCwsLCwsLCwpLCwsLCwsKSksLCwpLP/AABEIALQAjAMBIgACEQEDEQH/xAAbAAACAwEBAQAAAAAAAAAAAAAEBQADBgIHAf/EAEMQAAECAwUDCAYIBgEFAAAAAAECEQADIQQFEjFBUWFxBhMiMoGRobFCU8HR0vAUFRYjUnKSoiQzYoKy4TQHJWNz8f/EABkBAAMBAQEAAAAAAAAAAAAAAAABAgMEBf/EACQRAAICAgICAgIDAAAAAAAAAAABAhEDITFBEjITYSJRFEKB/9oADAMBAAIRAxEAPwB1Ege8FkSphSWIQsg7CEkg98eZWTlRa1Kwm0LzA9HeNm2MIwcuD0m6PVYkeV2jlRa0qI+kLan4e7KKftbazlaF/t90N4mCZ61EjzCzcq7S4xTl7xT3RpJ/K4qkgJYLHpDrHY8Hxv8AYrNXEjzG0cqbTVpygQ/4eOyB/tTa3A+kL0Ho5n+2B4mhp2erRI8+F/Wj1yvD3QOnlLaSSeeU2Q6ufdB8TA9JiRg7JeVqUHM2YQNRhHsgObyktKDWco8QAfAQfEws9IiR5sOV07WctOX4SPARanlHPIcT1Hhh90UsLfYm6PRIkeei/bS385Xh7orm3zajlaFj9LeUP+PIXkejRIx3Iy32lc5YnTStIQ4dmfEgPQbCY2MYyi4umUnYNeSXkzRtlrHekx5LLDTTvD9zE+UesXsppE4jSVMPclUeZWmX94lQyV5KY+2N8JMge8ZH3jNmO7Y8Cpu+ZoHG6Gt6kqUhRzIDttAArupFUm2DUbPGNHTGkDyUzE6Hga+cEmfiFQBsrhFA/lB6JwUGCtNcoAvO0KQtQYPk7DqMyQzNlV4zcWijifZXLoU4BDu2dHAIoTujmxSHmVGVe/Lxj5Yp2KlAWYMwcag0NT+LOGlhspGIkAOfLM98OKA4tfRTxpA0iXkNnnr87ovt6iVClBtBYnsjqQE6pUN6S44t/uH5JSthVo9I5MCyou+YZjGYcQAOeTJbtjzO2y8Sy2ZeGRtDIZKwdxoe4wqmKIcekqnAf7gU+0QoUCJsfOKwpyHy8NJdkSgNoPGCrHYObTXrGp4aCKZ/SO75zjTHF2OTOVdUVDnQ+/SJLI1pxqO+NBcPJcT5c2aqaiWiVqrNRZwAO6u+EE+WBU0bXKOnx/RlZoeScppij/Rn2pjURjORKjzy3y5um3rJqY2cedn9zWPAHfP/AB53/qmf4KjzlUoGQGDMlJ9vtPdHpV4JeVMG1C/8TGHl2VIK5YDBg3aA/n4Q8XDBgFsGKWDmxB72784XlLP2ecOJMt5J2geILHygJV2zCoqSEkHR9PKLY0MeTkmUqegTlFMsqZRGYG2L+VF2yUzlolKExAbCs5swpvEL5N3r1l+Y8U+6OLSWzxJO8v5w3kUnsPEHkoCSCBkS3k8PcOFLnQV2wru5GKYkZgVPAV84Z3mWGHbUjaBEplNEl2xB9LsV/uC0FJFUgvsJHvEIgd4/3rHwqbqljuLeUayxxrZNsa2m6kq6qiNxD+IfygW77oKVlS2LdWtOPZHy75k1a8IUcI6xIf5JhypYBZnOsRGC6BsWW6fXCO3MOY+SEo1BTvbEPDKHScOtOIBjv6ulLqw4pLGNfyXAtC3mw3RWFUycQktM/UhzonQbSYfXldISkkTG0AWAa6AHN4T2Kw4qAYioEHaC7dgYRovKWmQ65GvIiWefmKUXOBiNA5QWzjaQquS4FygZygWX0X0ehp3aUhrHDnVTouLtFNr/AJa/yq8jGCmzMNrD/wBKe8Ae2N9ah0F/lV5GPN77UefU2fR8h7YeLsGhnJlMqcg5Hh6THzEBCapIDFqDhpDUOqYlXrEAniM/OA5lhCldfCzhmcaxeykhjcSOeUUmbLRQkKU4BI0caxROtYyUl9NCPGPtmun+tJ7BA8+7JqahGIDYfZFSku0CX2F2GxynK5acJNDpvMc2i7ecUVJmB9jAt7YKQnm5IoXI7XVnFFgXza0rKUqCS+FTsdx3RGlyP7QJMueaPwq8POAZl3TQoDmz0izhiO1sob2u8CqapSRgc0Sk9GugrlDGViQh5inUch3sKQ3XQWCSLKmSgJFVGpO18zFkiVqSO1xDa7U84lRKkDCl6mp/pArWKlzpWS08SBlxIi/zjtEaOb6vVU0JdCRhGEBIADbS0ZyacRNfzL7qJ3B4aXhLlKwhBWXIpo2bVDh6wwufk+qYxLBIpurRqVJLDohyYbbeg1FGY+hqU2MkAUAcmqTQp7GhvcNnBnBLUpT+5L8czDG+Lm5u0BPSAYNiYHIaAluGe2PlkkFC1LSASBmSGBo5J3NDjKnsh7WjZXyoc2pLjoTykANRITQMNjwkgSRbxMmK6apiiHK8k5gEJ26VrxguOXM7kPHHxjRXaOor8p8jHnt7WQqnrZxRNewZR6FP6quB8jGZMn75R+chDxukyzkScKUh3VKUkE8RSBbRZFqWcGHM5kDOtINYqtE5GhAYauliI+z5SiRhcPUsHDZRqNAou6eA/NKI2gpI3R3ZucMxKShaXOZBAbPPKHVnXNSgpxFlEOKgHZrHNktBBUZhalMy5PZTKByvsaKLZasKwlBqBUbz50i21XokJSEpL1x4mKX3NkOMSxW9YOJQSsV6Jp4hsopkzedU0xCGFSSGLaMdTEXbCjqRZkKaaZYS2RGdNwj6JstRBVi923KLwETCArEEDIpJybZAdosEvRS34JPbFpLsQWZ8r0ZoTuUPkwJJspWsgEKrRnCeJ2mApF2kqZydlKlywoMnybONXyUkJQsKV0RhUO00DNV/GkJpITYAq5zKXhIrhck59uyoyjRXFa0ypMoNjWlZWEjPqqQ75Cp1j5fdqQ4PUwpCWpiYM5OiO2sIJtuXMBEtICNT1U8VKzX4CKXOjL2Ww2/b0Stapi8JVkySyUgaKXqeDxnVzZk6iA6Ruwyx/bqd57oM+gJcFZxnSuFA4DXgBFV52/m0BkuKsBRAI3CpjSNL7HRZcliwLUSvGvCx2AODTTTSHUIOT1oWuYrF+GgAASzpZt8P45c/uXHg4n9VXA+RhLNksp9v+odTeqeB8oX2sZQ8S/FjK5srASsZlSO6jwXLu9lAN6IZq0JJHhH3m3B4iBpswrW4UQyUJOVShKQT2sT2xfVAtmvumzSBLAmnpDSuymm2EVqswxKbLTugORbTTDaEkNlir5tBJnLVlMBbXP3wyUqdnKJAaug2axQqxCpw5M0XY1mpwn53RYJq9UpPzSJUWi7GFu5IYZTksCPRNcifKArvuVInoQScJSSXOqahzsi03tMAqgEfmPv2QD9blUx8LEBgDUbzSLaM0n2fZEzmFrUAC9ATUUViSQDnTbHUi1qIaWG2rNBvY5/p74AtNpSCCXmKJp85ecS0WxRlY3wgEhRD0ZqVHlFNDDfoyMlqxKzrRI06vtMA2u81ElKRk9aHIt0QGSIX3bfCVT0IlhRClMSQBvG8x3e13zFTUy5RPSDsKVcg1hpK6Yj6q2SkEqWVKUxqovnQsAaRXftmCEqWkDojI5NlCy97hVImGWtsYDnXNjnrnG3uiSF2mWFBwVChAIyOhoY0fQr1ZleR65qpq1qSQgooWIS+JNAcjR41sNL3nFubV1pamOwhixA+dYVxxZ/cqDtHMzI8DC21mohkvI8IWWgdLti8K/FjYfKDkjeIBmS+ivbhV5QfIoo8ffFUxPW4RTCLKrn5Gy5lnMwllAKLUqEh9d8C2OyNZ5jONnt843FxdGyUfDhU+RGvjGdTLHNKaK/Qk+Ti08kRLsiZ4mKchJw5AYsoCsllXMlBOIgqUEg7AWeNteUr/tw2FKPP/wCQgupI+7fLHXvEBMZaZnLzuabZ7QiWqcpYUxoSAxO+O7dZnKgPlnjScpbOPpEh2fUgN6VKQvTKeaum3ziuWNPQhtdgULNR3GzNng67LB/ALFTiC1F+weyDrylNJWMqDKmo2RfYkD6I3/jX7TFNb/0V6OeTV3o+g48Ix84A7aBTZxbZZP8AEylDREyp3ZecW8nv+ERsUD3qOkW2RP3iWzKZgD5aGDhk9MT8vJT2oqbNAPcAIKuU/wATK/Mn2QRy6Q88ZVQGO2BLsfn5Z/qT5iHyw/oP77wEODiUVkux6qgCxJFS4BhPDa9Zzy2DMFp/xUPCFMcef3KxepyvI8ITmc6+2G83qngYzNnWSp98aYPVlvkfyrRXiYonWxIKw9a0ionCQTk5fiQcI7TC2zWrFMUcSA5IKSAegSEO+4l32AxpVsSdbH13X4sJMoKAQGGnpZ1gizzBzCzoC3e0CybpTZiSJwWVEOwB3bABxgCeZqlOtYSnD0kGeEgsXBbcBpEbjyVroazeUs2aDIAdCQl9rCuccy7SES0nq4Va8QXhRd14ypilJQhKVlnxdKjgEhiG6LFzDBFpZlGWuYmtWBSWoGOPdBtcipcICvDlCqcoTCoFSMIDDeCeMM1TgJijoUk6dmWcKrbeAVgUFBBmLCAkllFwCD1iG6QESauahCQtCUuWK1YcLYggks1Hik2htaoYTrQFyVaO24s4qx4iPty24GzKdiyZgoxA6OJnGecJTfxkEslJAcEpIKaFtQR4x1bedQnCxQlScTCWlQZVNFONmUVu9kVqkNrptJCAAeiSlxWod3FNH2wRbbaUKkpSKr5wO7ZBMILpnWRwqZMBUkF0nGmrEDIsw+TBd4zhNVKMoYUIcAlXWKmAwqSSQaQra9iqV6Gd4KVMGIqRiSlxiWQGqAOpWo4b44u209JKnFADu290CImTcRDLxYCHQsryL1dY27hHKbMuUnEpgEo1UnZR6n2xpavysj6CrBy0+mKMvmhLYc4SFPV2ZiAR1vCDoxHIiURaJhAODmuiXB9JFKa590beOLN7FxSS0VWk9BX5VeRjM2WekDF0aVzUct2H2xp5/VVwPkYxl6ISiVNwqFEKYB+6NMG00DF1/XoVrlmVNLJD+kk4idgfpAFn4R1yau5a58tayMGNlFy+ROWZGICMjzp2nvMaXkCv+JUT6s+aY6IyRnVno60pIYl++M7eN6IlkhFnkrKAMJUgnNqP2mHS7TSkJLcZwWFy+skgp2U2wpVJGsUyuzcoJySZibPKQxFESSHIqM3FOFYNN9W2YlOFKqrYpErIUwkMA4OxodXh/wBTUCWJRkTcboDApwuRpXLfC2Vy1mFWGXZyFA1xqTRmfKj1jml7DXHALbLHeE6YpSLKopSfuyqUlJUaBKgC1aZboYW6xzF2bBOIlzHwqSS6cWIKbeSRkDCq8+XkxUwhUpOKWMVVZHUhhvY0gO9eXloRh6Mt1gKBqpg7AOaE6+EOWSS1FCUe2VXnd8+XzjoT0sJ6A1Sw4aQRdV/Sy6bbMWDQSypJUAA5UCRlVoL5P3zMtSemurEkBKeiBRNSHJJJ7oNtlyy15gQRyNclOK6MrbZctNomKljnJYwsUEszOcwd4qIHm3+HThJSEdUEVbJLlJNRB14ckDixIUQRk1PHWM/et3zEZig1IYgnzi21JUKqGln5R9LpqCgQQR0tezthbeE5LFCemFsyiCCCK0eF9jRiVm3nw3RpuTlllrWoLQlQCXAOhBEOOqiLlNhP/TpChNmAggCWPNL6RvYVXRZ0JUcKQHGnEQ1jDN7Age8P5Mz8i/8AEx5xbEKWnCFMCGMej2/+VM/Iv/ExgkSCYvCrTGJpXJ9zVfcIf3LdaZLkEkqGuzOO5aQIKkqjVxdAqDpMxtY6mW4AVgYQJPkO40jCtl2J76vAfSAoaKR3pitN7nGtXOlDqfqhWjaDZFE67VOcTnNm26GukBKsK6ipLvGvj0T5Ft42wqFJilOS9GDKYkaPpSLE3jKWE84FnCGoxDZ0yIihFhLVB8t3uiJu4ijUJ17oXjqrFbs13JW1ykFZAKcWFgRoHjRi1PrGQu6apgCSQEhIcuwGQG6HdnmsM4hxouxlMmbIynKu29DAxAOoBNQQeyNCVDbAs8OKiCLXYnbMNdQSeio1Ksw1GBeh9kaG65aZaiUlyQxrpF867gagB9tAYq+jEZtx1jdOJNNaNLcc0FSuHtG6HUZvkwPvFfl9qY0kc2Z3ICm2/wAtf5FeRjGBYaNwQ8CTLnkqzlp8R5EQY5qPIGQCw+2LAuNN9nrP6od6/ij79n5Hqh+pfxRbzJhbM6lcSdMjRfUEj1Y/Uv4on1BI9X+5fxRHmgszAS9W98fPooOkaj6hker/AHL+KPv1DI9X+5fxRXyhZlVWUbBFfMtkHjW/UEj1f7l/FE+oJHqx+pfxQvkQ7ZkTSO5U5o1X2es/qh3r+KJ9nrP6ofqX8ULzQWxBLmxYJsPBcEj1f7l/FE+oZHq/3L+KDyiHkxEpQgeaxzjS/UEj1f7l/FHz7P2f1Q/Uv4oPNB5MWcmW5xX5PamNJAtkuyVKJMtASSGNVGmepOyCozk7YiRIkSJAkSJEgAkSJEgAkSJEgAkSJEgAkSJEgAkSJEgAkSJEgAkSJEg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pic>
        <p:nvPicPr>
          <p:cNvPr id="18442" name="Picture 10" descr="Dinand Reading Room"/>
          <p:cNvPicPr>
            <a:picLocks noChangeAspect="1" noChangeArrowheads="1"/>
          </p:cNvPicPr>
          <p:nvPr/>
        </p:nvPicPr>
        <p:blipFill>
          <a:blip r:embed="rId3" cstate="print"/>
          <a:srcRect/>
          <a:stretch>
            <a:fillRect/>
          </a:stretch>
        </p:blipFill>
        <p:spPr bwMode="auto">
          <a:xfrm>
            <a:off x="4648200" y="2057400"/>
            <a:ext cx="3210512" cy="348834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12934356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crossworks</a:t>
            </a:r>
            <a:endParaRPr lang="en-US" dirty="0"/>
          </a:p>
        </p:txBody>
      </p:sp>
      <p:sp>
        <p:nvSpPr>
          <p:cNvPr id="3" name="Content Placeholder 2"/>
          <p:cNvSpPr>
            <a:spLocks noGrp="1"/>
          </p:cNvSpPr>
          <p:nvPr>
            <p:ph sz="quarter" idx="1"/>
          </p:nvPr>
        </p:nvSpPr>
        <p:spPr/>
        <p:txBody>
          <a:bodyPr/>
          <a:lstStyle/>
          <a:p>
            <a:r>
              <a:rPr lang="en-US" dirty="0" smtClean="0"/>
              <a:t>Institutional Repository</a:t>
            </a:r>
          </a:p>
          <a:p>
            <a:r>
              <a:rPr lang="en-US" dirty="0" smtClean="0"/>
              <a:t>Open Access</a:t>
            </a:r>
          </a:p>
          <a:p>
            <a:r>
              <a:rPr lang="en-US" dirty="0" smtClean="0"/>
              <a:t>Publishing Service for the </a:t>
            </a:r>
            <a:br>
              <a:rPr lang="en-US" dirty="0" smtClean="0"/>
            </a:br>
            <a:r>
              <a:rPr lang="en-US" dirty="0" smtClean="0"/>
              <a:t>College Community</a:t>
            </a:r>
          </a:p>
          <a:p>
            <a:endParaRPr lang="en-US" dirty="0" smtClean="0"/>
          </a:p>
          <a:p>
            <a:pPr>
              <a:buNone/>
            </a:pPr>
            <a:r>
              <a:rPr lang="en-US" dirty="0" smtClean="0"/>
              <a:t>	</a:t>
            </a:r>
            <a:r>
              <a:rPr lang="en-US" dirty="0" smtClean="0">
                <a:hlinkClick r:id="rId3"/>
              </a:rPr>
              <a:t>crossworks.holycross.edu</a:t>
            </a:r>
            <a:endParaRPr lang="en-US" dirty="0"/>
          </a:p>
        </p:txBody>
      </p:sp>
      <p:pic>
        <p:nvPicPr>
          <p:cNvPr id="15366" name="Picture 6"/>
          <p:cNvPicPr>
            <a:picLocks noChangeAspect="1" noChangeArrowheads="1"/>
          </p:cNvPicPr>
          <p:nvPr/>
        </p:nvPicPr>
        <p:blipFill>
          <a:blip r:embed="rId4" cstate="print"/>
          <a:srcRect/>
          <a:stretch>
            <a:fillRect/>
          </a:stretch>
        </p:blipFill>
        <p:spPr bwMode="auto">
          <a:xfrm>
            <a:off x="4471932" y="1600200"/>
            <a:ext cx="4094646" cy="30480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16895609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CrossWorks </a:t>
            </a:r>
            <a:r>
              <a:rPr lang="en-US" sz="2000" dirty="0" smtClean="0"/>
              <a:t>(for authors)</a:t>
            </a:r>
            <a:endParaRPr lang="en-US" sz="2000" dirty="0"/>
          </a:p>
        </p:txBody>
      </p:sp>
      <p:sp>
        <p:nvSpPr>
          <p:cNvPr id="3" name="Content Placeholder 2"/>
          <p:cNvSpPr>
            <a:spLocks noGrp="1"/>
          </p:cNvSpPr>
          <p:nvPr>
            <p:ph sz="quarter" idx="1"/>
          </p:nvPr>
        </p:nvSpPr>
        <p:spPr/>
        <p:txBody>
          <a:bodyPr/>
          <a:lstStyle/>
          <a:p>
            <a:r>
              <a:rPr lang="en-US" dirty="0" smtClean="0"/>
              <a:t>Increased Visibility</a:t>
            </a:r>
          </a:p>
          <a:p>
            <a:r>
              <a:rPr lang="en-US" dirty="0" smtClean="0"/>
              <a:t>Preservation </a:t>
            </a:r>
          </a:p>
          <a:p>
            <a:r>
              <a:rPr lang="en-US" dirty="0" smtClean="0"/>
              <a:t>Showcase Research</a:t>
            </a:r>
          </a:p>
          <a:p>
            <a:r>
              <a:rPr lang="en-US" dirty="0" smtClean="0"/>
              <a:t>Future Reference</a:t>
            </a:r>
          </a:p>
          <a:p>
            <a:r>
              <a:rPr lang="en-US" dirty="0" smtClean="0"/>
              <a:t>Visibility to Citations</a:t>
            </a:r>
          </a:p>
          <a:p>
            <a:r>
              <a:rPr lang="en-US" dirty="0" smtClean="0"/>
              <a:t>Advance Academic Reputation </a:t>
            </a:r>
          </a:p>
          <a:p>
            <a:r>
              <a:rPr lang="en-US" dirty="0" smtClean="0"/>
              <a:t>Promotion of Open Access Principles</a:t>
            </a:r>
          </a:p>
          <a:p>
            <a:r>
              <a:rPr lang="en-US" dirty="0" smtClean="0"/>
              <a:t>Education about Intellectual Property</a:t>
            </a:r>
          </a:p>
        </p:txBody>
      </p:sp>
    </p:spTree>
    <p:extLst>
      <p:ext uri="{BB962C8B-B14F-4D97-AF65-F5344CB8AC3E}">
        <p14:creationId xmlns:p14="http://schemas.microsoft.com/office/powerpoint/2010/main" val="810806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2000" tmFilter="0, 0; .2, .5; .8, .5; 1, 0"/>
                                        <p:tgtEl>
                                          <p:spTgt spid="3">
                                            <p:txEl>
                                              <p:pRg st="0" end="0"/>
                                            </p:txEl>
                                          </p:spTgt>
                                        </p:tgtEl>
                                      </p:cBhvr>
                                    </p:animEffect>
                                    <p:animScale>
                                      <p:cBhvr>
                                        <p:cTn id="7" dur="1000" autoRev="1" fill="hold"/>
                                        <p:tgtEl>
                                          <p:spTgt spid="3">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2000" tmFilter="0, 0; .2, .5; .8, .5; 1, 0"/>
                                        <p:tgtEl>
                                          <p:spTgt spid="3">
                                            <p:txEl>
                                              <p:pRg st="1" end="1"/>
                                            </p:txEl>
                                          </p:spTgt>
                                        </p:tgtEl>
                                      </p:cBhvr>
                                    </p:animEffect>
                                    <p:animScale>
                                      <p:cBhvr>
                                        <p:cTn id="12" dur="1000" autoRev="1" fill="hold"/>
                                        <p:tgtEl>
                                          <p:spTgt spid="3">
                                            <p:txEl>
                                              <p:pRg st="1" end="1"/>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2000" tmFilter="0, 0; .2, .5; .8, .5; 1, 0"/>
                                        <p:tgtEl>
                                          <p:spTgt spid="3">
                                            <p:txEl>
                                              <p:pRg st="2" end="2"/>
                                            </p:txEl>
                                          </p:spTgt>
                                        </p:tgtEl>
                                      </p:cBhvr>
                                    </p:animEffect>
                                    <p:animScale>
                                      <p:cBhvr>
                                        <p:cTn id="17" dur="1000" autoRev="1" fill="hold"/>
                                        <p:tgtEl>
                                          <p:spTgt spid="3">
                                            <p:txEl>
                                              <p:pRg st="2" end="2"/>
                                            </p:txEl>
                                          </p:spTgt>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nodeType="clickEffect">
                                  <p:stCondLst>
                                    <p:cond delay="0"/>
                                  </p:stCondLst>
                                  <p:childTnLst>
                                    <p:animEffect transition="out" filter="fade">
                                      <p:cBhvr>
                                        <p:cTn id="21" dur="2000" tmFilter="0, 0; .2, .5; .8, .5; 1, 0"/>
                                        <p:tgtEl>
                                          <p:spTgt spid="3">
                                            <p:txEl>
                                              <p:pRg st="3" end="3"/>
                                            </p:txEl>
                                          </p:spTgt>
                                        </p:tgtEl>
                                      </p:cBhvr>
                                    </p:animEffect>
                                    <p:animScale>
                                      <p:cBhvr>
                                        <p:cTn id="22" dur="1000" autoRev="1" fill="hold"/>
                                        <p:tgtEl>
                                          <p:spTgt spid="3">
                                            <p:txEl>
                                              <p:pRg st="3" end="3"/>
                                            </p:txEl>
                                          </p:spTgt>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nodeType="clickEffect">
                                  <p:stCondLst>
                                    <p:cond delay="0"/>
                                  </p:stCondLst>
                                  <p:childTnLst>
                                    <p:animEffect transition="out" filter="fade">
                                      <p:cBhvr>
                                        <p:cTn id="26" dur="2000" tmFilter="0, 0; .2, .5; .8, .5; 1, 0"/>
                                        <p:tgtEl>
                                          <p:spTgt spid="3">
                                            <p:txEl>
                                              <p:pRg st="4" end="4"/>
                                            </p:txEl>
                                          </p:spTgt>
                                        </p:tgtEl>
                                      </p:cBhvr>
                                    </p:animEffect>
                                    <p:animScale>
                                      <p:cBhvr>
                                        <p:cTn id="27" dur="1000" autoRev="1" fill="hold"/>
                                        <p:tgtEl>
                                          <p:spTgt spid="3">
                                            <p:txEl>
                                              <p:pRg st="4" end="4"/>
                                            </p:txEl>
                                          </p:spTgt>
                                        </p:tgtEl>
                                      </p:cBhvr>
                                      <p:by x="105000" y="105000"/>
                                    </p:animScale>
                                  </p:childTnLst>
                                </p:cTn>
                              </p:par>
                            </p:childTnLst>
                          </p:cTn>
                        </p:par>
                      </p:childTnLst>
                    </p:cTn>
                  </p:par>
                  <p:par>
                    <p:cTn id="28" fill="hold">
                      <p:stCondLst>
                        <p:cond delay="indefinite"/>
                      </p:stCondLst>
                      <p:childTnLst>
                        <p:par>
                          <p:cTn id="29" fill="hold">
                            <p:stCondLst>
                              <p:cond delay="0"/>
                            </p:stCondLst>
                            <p:childTnLst>
                              <p:par>
                                <p:cTn id="30" presetID="26" presetClass="emph" presetSubtype="0" fill="hold" nodeType="clickEffect">
                                  <p:stCondLst>
                                    <p:cond delay="0"/>
                                  </p:stCondLst>
                                  <p:childTnLst>
                                    <p:animEffect transition="out" filter="fade">
                                      <p:cBhvr>
                                        <p:cTn id="31" dur="2000" tmFilter="0, 0; .2, .5; .8, .5; 1, 0"/>
                                        <p:tgtEl>
                                          <p:spTgt spid="3">
                                            <p:txEl>
                                              <p:pRg st="5" end="5"/>
                                            </p:txEl>
                                          </p:spTgt>
                                        </p:tgtEl>
                                      </p:cBhvr>
                                    </p:animEffect>
                                    <p:animScale>
                                      <p:cBhvr>
                                        <p:cTn id="32" dur="1000" autoRev="1" fill="hold"/>
                                        <p:tgtEl>
                                          <p:spTgt spid="3">
                                            <p:txEl>
                                              <p:pRg st="5" end="5"/>
                                            </p:txEl>
                                          </p:spTgt>
                                        </p:tgtEl>
                                      </p:cBhvr>
                                      <p:by x="105000" y="105000"/>
                                    </p:animScale>
                                  </p:childTnLst>
                                </p:cTn>
                              </p:par>
                            </p:childTnLst>
                          </p:cTn>
                        </p:par>
                      </p:childTnLst>
                    </p:cTn>
                  </p:par>
                  <p:par>
                    <p:cTn id="33" fill="hold">
                      <p:stCondLst>
                        <p:cond delay="indefinite"/>
                      </p:stCondLst>
                      <p:childTnLst>
                        <p:par>
                          <p:cTn id="34" fill="hold">
                            <p:stCondLst>
                              <p:cond delay="0"/>
                            </p:stCondLst>
                            <p:childTnLst>
                              <p:par>
                                <p:cTn id="35" presetID="26" presetClass="emph" presetSubtype="0" fill="hold" nodeType="clickEffect">
                                  <p:stCondLst>
                                    <p:cond delay="0"/>
                                  </p:stCondLst>
                                  <p:childTnLst>
                                    <p:animEffect transition="out" filter="fade">
                                      <p:cBhvr>
                                        <p:cTn id="36" dur="2000" tmFilter="0, 0; .2, .5; .8, .5; 1, 0"/>
                                        <p:tgtEl>
                                          <p:spTgt spid="3">
                                            <p:txEl>
                                              <p:pRg st="6" end="6"/>
                                            </p:txEl>
                                          </p:spTgt>
                                        </p:tgtEl>
                                      </p:cBhvr>
                                    </p:animEffect>
                                    <p:animScale>
                                      <p:cBhvr>
                                        <p:cTn id="37" dur="1000" autoRev="1" fill="hold"/>
                                        <p:tgtEl>
                                          <p:spTgt spid="3">
                                            <p:txEl>
                                              <p:pRg st="6" end="6"/>
                                            </p:txEl>
                                          </p:spTgt>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26" presetClass="emph" presetSubtype="0" fill="hold" nodeType="clickEffect">
                                  <p:stCondLst>
                                    <p:cond delay="0"/>
                                  </p:stCondLst>
                                  <p:childTnLst>
                                    <p:animEffect transition="out" filter="fade">
                                      <p:cBhvr>
                                        <p:cTn id="41" dur="2000" tmFilter="0, 0; .2, .5; .8, .5; 1, 0"/>
                                        <p:tgtEl>
                                          <p:spTgt spid="3">
                                            <p:txEl>
                                              <p:pRg st="7" end="7"/>
                                            </p:txEl>
                                          </p:spTgt>
                                        </p:tgtEl>
                                      </p:cBhvr>
                                    </p:animEffect>
                                    <p:animScale>
                                      <p:cBhvr>
                                        <p:cTn id="42" dur="1000" autoRev="1" fill="hold"/>
                                        <p:tgtEl>
                                          <p:spTgt spid="3">
                                            <p:txEl>
                                              <p:pRg st="7" end="7"/>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more on open access</a:t>
            </a:r>
            <a:endParaRPr lang="en-US" dirty="0"/>
          </a:p>
        </p:txBody>
      </p:sp>
      <p:sp>
        <p:nvSpPr>
          <p:cNvPr id="3" name="Content Placeholder 2"/>
          <p:cNvSpPr>
            <a:spLocks noGrp="1"/>
          </p:cNvSpPr>
          <p:nvPr>
            <p:ph sz="quarter" idx="1"/>
          </p:nvPr>
        </p:nvSpPr>
        <p:spPr/>
        <p:txBody>
          <a:bodyPr/>
          <a:lstStyle/>
          <a:p>
            <a:r>
              <a:rPr lang="en-US" dirty="0" smtClean="0">
                <a:hlinkClick r:id="rId3"/>
              </a:rPr>
              <a:t>crossworks.holycross.edu</a:t>
            </a:r>
            <a:endParaRPr lang="en-US" dirty="0" smtClean="0"/>
          </a:p>
          <a:p>
            <a:r>
              <a:rPr lang="en-US" dirty="0" smtClean="0">
                <a:hlinkClick r:id="rId4"/>
              </a:rPr>
              <a:t>digitalcommons.bepress.com</a:t>
            </a:r>
            <a:endParaRPr lang="en-US" dirty="0" smtClean="0"/>
          </a:p>
          <a:p>
            <a:r>
              <a:rPr lang="en-US" dirty="0" smtClean="0">
                <a:hlinkClick r:id="rId5"/>
              </a:rPr>
              <a:t>creativecommons.org</a:t>
            </a:r>
            <a:endParaRPr lang="en-US" dirty="0" smtClean="0"/>
          </a:p>
          <a:p>
            <a:r>
              <a:rPr lang="en-US" dirty="0" smtClean="0">
                <a:hlinkClick r:id="rId6"/>
              </a:rPr>
              <a:t>www.sherpa.ac.uk/romeo</a:t>
            </a:r>
            <a:endParaRPr lang="en-US" dirty="0" smtClean="0"/>
          </a:p>
          <a:p>
            <a:r>
              <a:rPr lang="en-US" dirty="0" smtClean="0">
                <a:hlinkClick r:id="rId7"/>
              </a:rPr>
              <a:t>www.opendoar.org</a:t>
            </a:r>
            <a:endParaRPr lang="en-US" dirty="0" smtClean="0"/>
          </a:p>
          <a:p>
            <a:endParaRPr lang="en-US" dirty="0" smtClean="0"/>
          </a:p>
          <a:p>
            <a:endParaRPr lang="en-US" dirty="0"/>
          </a:p>
        </p:txBody>
      </p:sp>
    </p:spTree>
    <p:extLst>
      <p:ext uri="{BB962C8B-B14F-4D97-AF65-F5344CB8AC3E}">
        <p14:creationId xmlns:p14="http://schemas.microsoft.com/office/powerpoint/2010/main" val="865927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bigger picture</a:t>
            </a:r>
            <a:endParaRPr lang="en-US" dirty="0"/>
          </a:p>
        </p:txBody>
      </p:sp>
      <p:sp>
        <p:nvSpPr>
          <p:cNvPr id="3" name="Content Placeholder 2"/>
          <p:cNvSpPr>
            <a:spLocks noGrp="1"/>
          </p:cNvSpPr>
          <p:nvPr>
            <p:ph sz="quarter" idx="1"/>
          </p:nvPr>
        </p:nvSpPr>
        <p:spPr/>
        <p:txBody>
          <a:bodyPr/>
          <a:lstStyle/>
          <a:p>
            <a:endParaRPr lang="en-US" dirty="0"/>
          </a:p>
        </p:txBody>
      </p:sp>
      <p:sp>
        <p:nvSpPr>
          <p:cNvPr id="4" name="Oval Callout 3"/>
          <p:cNvSpPr/>
          <p:nvPr/>
        </p:nvSpPr>
        <p:spPr>
          <a:xfrm>
            <a:off x="2873415" y="1752600"/>
            <a:ext cx="2263814" cy="167302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762000" y="3130470"/>
            <a:ext cx="1981200" cy="1943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486400" y="2787570"/>
            <a:ext cx="1676400" cy="26988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ross 6"/>
          <p:cNvSpPr/>
          <p:nvPr/>
        </p:nvSpPr>
        <p:spPr>
          <a:xfrm>
            <a:off x="2971800" y="3930570"/>
            <a:ext cx="1904999" cy="1784430"/>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81273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ross 1"/>
          <p:cNvSpPr/>
          <p:nvPr/>
        </p:nvSpPr>
        <p:spPr>
          <a:xfrm>
            <a:off x="3314700" y="4038600"/>
            <a:ext cx="2385060" cy="2286000"/>
          </a:xfrm>
          <a:prstGeom prst="plus">
            <a:avLst/>
          </a:prstGeom>
          <a:solidFill>
            <a:srgbClr val="E2DCE4"/>
          </a:solidFill>
          <a:ln>
            <a:solidFill>
              <a:srgbClr val="7030A0"/>
            </a:solidFill>
          </a:ln>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800" b="1" dirty="0">
                <a:solidFill>
                  <a:srgbClr val="4A206A"/>
                </a:solidFill>
                <a:effectLst/>
                <a:latin typeface="Times New Roman"/>
                <a:ea typeface="Calibri"/>
                <a:cs typeface="Times New Roman"/>
              </a:rPr>
              <a:t>CrossWorks</a:t>
            </a:r>
            <a:endParaRPr lang="en-US" sz="1100" dirty="0">
              <a:effectLst/>
              <a:ea typeface="Calibri"/>
              <a:cs typeface="Times New Roman"/>
            </a:endParaRPr>
          </a:p>
          <a:p>
            <a:pPr marL="0" marR="0" algn="ctr">
              <a:lnSpc>
                <a:spcPct val="115000"/>
              </a:lnSpc>
              <a:spcBef>
                <a:spcPts val="0"/>
              </a:spcBef>
              <a:spcAft>
                <a:spcPts val="0"/>
              </a:spcAft>
            </a:pPr>
            <a:r>
              <a:rPr lang="en-US" sz="1100" b="1" dirty="0">
                <a:solidFill>
                  <a:srgbClr val="4A206A"/>
                </a:solidFill>
                <a:effectLst/>
                <a:latin typeface="Times New Roman"/>
                <a:ea typeface="Calibri"/>
                <a:cs typeface="Times New Roman"/>
              </a:rPr>
              <a:t>A publishing service of the </a:t>
            </a:r>
            <a:endParaRPr lang="en-US" sz="1100" dirty="0">
              <a:effectLst/>
              <a:ea typeface="Calibri"/>
              <a:cs typeface="Times New Roman"/>
            </a:endParaRPr>
          </a:p>
          <a:p>
            <a:pPr marL="0" marR="0" algn="ctr">
              <a:lnSpc>
                <a:spcPct val="115000"/>
              </a:lnSpc>
              <a:spcBef>
                <a:spcPts val="0"/>
              </a:spcBef>
              <a:spcAft>
                <a:spcPts val="0"/>
              </a:spcAft>
            </a:pPr>
            <a:r>
              <a:rPr lang="en-US" sz="1100" b="1" dirty="0">
                <a:solidFill>
                  <a:srgbClr val="4A206A"/>
                </a:solidFill>
                <a:effectLst/>
                <a:latin typeface="Times New Roman"/>
                <a:ea typeface="Calibri"/>
                <a:cs typeface="Times New Roman"/>
              </a:rPr>
              <a:t>Holy Cross Libraries</a:t>
            </a:r>
            <a:endParaRPr lang="en-US" sz="1100" dirty="0">
              <a:effectLst/>
              <a:ea typeface="Calibri"/>
              <a:cs typeface="Times New Roman"/>
            </a:endParaRPr>
          </a:p>
          <a:p>
            <a:pPr marL="0" marR="0" algn="ctr">
              <a:lnSpc>
                <a:spcPct val="115000"/>
              </a:lnSpc>
              <a:spcBef>
                <a:spcPts val="0"/>
              </a:spcBef>
              <a:spcAft>
                <a:spcPts val="1000"/>
              </a:spcAft>
            </a:pPr>
            <a:r>
              <a:rPr lang="en-US" sz="1100" b="1" dirty="0">
                <a:solidFill>
                  <a:srgbClr val="4A206A"/>
                </a:solidFill>
                <a:effectLst/>
                <a:latin typeface="Times New Roman"/>
                <a:ea typeface="Calibri"/>
                <a:cs typeface="Times New Roman"/>
              </a:rPr>
              <a:t>http://crossworks.holycross.edu</a:t>
            </a:r>
            <a:endParaRPr lang="en-US" sz="1100" dirty="0">
              <a:effectLst/>
              <a:ea typeface="Calibri"/>
              <a:cs typeface="Times New Roman"/>
            </a:endParaRPr>
          </a:p>
        </p:txBody>
      </p:sp>
      <p:sp>
        <p:nvSpPr>
          <p:cNvPr id="3" name="Oval 2"/>
          <p:cNvSpPr/>
          <p:nvPr/>
        </p:nvSpPr>
        <p:spPr>
          <a:xfrm>
            <a:off x="304800" y="1856105"/>
            <a:ext cx="3009900" cy="3215640"/>
          </a:xfrm>
          <a:prstGeom prst="ellipse">
            <a:avLst/>
          </a:prstGeom>
          <a:solidFill>
            <a:schemeClr val="accent1">
              <a:lumMod val="20000"/>
              <a:lumOff val="80000"/>
            </a:schemeClr>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ts val="1800"/>
              </a:lnSpc>
              <a:spcBef>
                <a:spcPts val="0"/>
              </a:spcBef>
              <a:spcAft>
                <a:spcPts val="1800"/>
              </a:spcAft>
            </a:pPr>
            <a:r>
              <a:rPr lang="en-US" sz="1100" i="1" dirty="0">
                <a:solidFill>
                  <a:srgbClr val="333333"/>
                </a:solidFill>
                <a:effectLst/>
                <a:latin typeface="Trebuchet MS"/>
                <a:ea typeface="Calibri"/>
                <a:cs typeface="Arial"/>
              </a:rPr>
              <a:t> “</a:t>
            </a:r>
            <a:r>
              <a:rPr lang="en-US" sz="2000" i="1" dirty="0">
                <a:solidFill>
                  <a:srgbClr val="FF6600"/>
                </a:solidFill>
                <a:effectLst/>
                <a:latin typeface="Trebuchet MS"/>
                <a:ea typeface="Calibri"/>
                <a:cs typeface="Arial"/>
              </a:rPr>
              <a:t>Open-access</a:t>
            </a:r>
            <a:r>
              <a:rPr lang="en-US" sz="1100" i="1" dirty="0">
                <a:solidFill>
                  <a:srgbClr val="333333"/>
                </a:solidFill>
                <a:effectLst/>
                <a:latin typeface="Trebuchet MS"/>
                <a:ea typeface="Calibri"/>
                <a:cs typeface="Arial"/>
              </a:rPr>
              <a:t> (OA) literature is digital, online, free of charge, and free of most copyright and licensing restrictions.”--Peter </a:t>
            </a:r>
            <a:r>
              <a:rPr lang="en-US" sz="1100" i="1" dirty="0" err="1">
                <a:solidFill>
                  <a:srgbClr val="333333"/>
                </a:solidFill>
                <a:effectLst/>
                <a:latin typeface="Trebuchet MS"/>
                <a:ea typeface="Calibri"/>
                <a:cs typeface="Arial"/>
              </a:rPr>
              <a:t>Suber</a:t>
            </a:r>
            <a:r>
              <a:rPr lang="en-US" sz="800" i="1" dirty="0">
                <a:solidFill>
                  <a:srgbClr val="333333"/>
                </a:solidFill>
                <a:effectLst/>
                <a:latin typeface="Trebuchet MS"/>
                <a:ea typeface="Calibri"/>
                <a:cs typeface="Arial"/>
              </a:rPr>
              <a:t> </a:t>
            </a:r>
            <a:r>
              <a:rPr lang="en-US" sz="800" i="1" dirty="0">
                <a:solidFill>
                  <a:srgbClr val="333333"/>
                </a:solidFill>
                <a:effectLst/>
                <a:ea typeface="Calibri"/>
                <a:cs typeface="Arial"/>
              </a:rPr>
              <a:t>(2004, revised 2010; </a:t>
            </a:r>
            <a:r>
              <a:rPr lang="en-US" sz="800" i="1" u="sng" dirty="0">
                <a:solidFill>
                  <a:srgbClr val="0000FF"/>
                </a:solidFill>
                <a:effectLst/>
                <a:ea typeface="Calibri"/>
                <a:cs typeface="Arial"/>
                <a:hlinkClick r:id="rId3"/>
              </a:rPr>
              <a:t>http://www.earlham.edu/~peters/fos/overview.htm</a:t>
            </a:r>
            <a:r>
              <a:rPr lang="en-US" sz="800" i="1" dirty="0">
                <a:solidFill>
                  <a:srgbClr val="333333"/>
                </a:solidFill>
                <a:effectLst/>
                <a:ea typeface="Calibri"/>
                <a:cs typeface="Arial"/>
              </a:rPr>
              <a:t>)</a:t>
            </a:r>
            <a:endParaRPr lang="en-US" sz="1100" dirty="0">
              <a:effectLst/>
              <a:ea typeface="Calibri"/>
              <a:cs typeface="Times New Roman"/>
            </a:endParaRPr>
          </a:p>
          <a:p>
            <a:pPr marL="0" marR="0" algn="ctr">
              <a:lnSpc>
                <a:spcPct val="115000"/>
              </a:lnSpc>
              <a:spcBef>
                <a:spcPts val="0"/>
              </a:spcBef>
              <a:spcAft>
                <a:spcPts val="1000"/>
              </a:spcAft>
            </a:pPr>
            <a:r>
              <a:rPr lang="en-US" sz="1100" dirty="0">
                <a:effectLst/>
                <a:ea typeface="Calibri"/>
                <a:cs typeface="Times New Roman"/>
              </a:rPr>
              <a:t> </a:t>
            </a:r>
          </a:p>
        </p:txBody>
      </p:sp>
      <p:sp>
        <p:nvSpPr>
          <p:cNvPr id="4" name="Rectangle 3"/>
          <p:cNvSpPr/>
          <p:nvPr/>
        </p:nvSpPr>
        <p:spPr>
          <a:xfrm>
            <a:off x="6248400" y="2362200"/>
            <a:ext cx="2186940" cy="3741420"/>
          </a:xfrm>
          <a:prstGeom prst="rect">
            <a:avLst/>
          </a:prstGeom>
          <a:solidFill>
            <a:schemeClr val="accent3">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ts val="1800"/>
              </a:lnSpc>
              <a:spcBef>
                <a:spcPts val="0"/>
              </a:spcBef>
              <a:spcAft>
                <a:spcPts val="1800"/>
              </a:spcAft>
            </a:pPr>
            <a:r>
              <a:rPr lang="en-US" sz="1200" i="1" dirty="0">
                <a:solidFill>
                  <a:srgbClr val="FF0000"/>
                </a:solidFill>
                <a:effectLst/>
                <a:latin typeface="Arial"/>
                <a:ea typeface="Calibri"/>
                <a:cs typeface="Times New Roman"/>
              </a:rPr>
              <a:t>Institutional Repository</a:t>
            </a:r>
            <a:endParaRPr lang="en-US" sz="1100" dirty="0">
              <a:effectLst/>
              <a:ea typeface="Calibri"/>
              <a:cs typeface="Times New Roman"/>
            </a:endParaRPr>
          </a:p>
          <a:p>
            <a:pPr marL="0" marR="0">
              <a:lnSpc>
                <a:spcPts val="1800"/>
              </a:lnSpc>
              <a:spcBef>
                <a:spcPts val="0"/>
              </a:spcBef>
              <a:spcAft>
                <a:spcPts val="1800"/>
              </a:spcAft>
            </a:pPr>
            <a:r>
              <a:rPr lang="en-US" sz="1100" i="1" dirty="0">
                <a:solidFill>
                  <a:srgbClr val="333333"/>
                </a:solidFill>
                <a:effectLst/>
                <a:latin typeface="Arial"/>
                <a:ea typeface="Calibri"/>
                <a:cs typeface="Times New Roman"/>
              </a:rPr>
              <a:t>“a set of services that a university offers to the members of its community for the management and dissemination of digital materials created by the institution and its community members.-- Clifford Lynch </a:t>
            </a:r>
            <a:r>
              <a:rPr lang="en-US" sz="800" i="1" dirty="0">
                <a:solidFill>
                  <a:srgbClr val="333333"/>
                </a:solidFill>
                <a:effectLst/>
                <a:ea typeface="Calibri"/>
                <a:cs typeface="Arial"/>
              </a:rPr>
              <a:t>(2003; </a:t>
            </a:r>
            <a:r>
              <a:rPr lang="en-US" sz="800" i="1" u="sng" dirty="0">
                <a:solidFill>
                  <a:srgbClr val="0000FF"/>
                </a:solidFill>
                <a:effectLst/>
                <a:ea typeface="Calibri"/>
                <a:cs typeface="Arial"/>
                <a:hlinkClick r:id="rId4" tooltip="Institutional Repositories: Essential Infrastructure for Scholarship in the Digital Age by Clifford Lynch"/>
              </a:rPr>
              <a:t>http://www.arl.org/bm~doc/br226ir.pdf</a:t>
            </a:r>
            <a:r>
              <a:rPr lang="en-US" sz="800" i="1" dirty="0">
                <a:solidFill>
                  <a:srgbClr val="333333"/>
                </a:solidFill>
                <a:effectLst/>
                <a:ea typeface="Calibri"/>
                <a:cs typeface="Arial"/>
              </a:rPr>
              <a:t>)</a:t>
            </a:r>
            <a:endParaRPr lang="en-US" sz="1100" dirty="0">
              <a:effectLst/>
              <a:ea typeface="Calibri"/>
              <a:cs typeface="Times New Roman"/>
            </a:endParaRPr>
          </a:p>
          <a:p>
            <a:pPr marL="0" marR="0" algn="ctr">
              <a:lnSpc>
                <a:spcPct val="115000"/>
              </a:lnSpc>
              <a:spcBef>
                <a:spcPts val="0"/>
              </a:spcBef>
              <a:spcAft>
                <a:spcPts val="1000"/>
              </a:spcAft>
            </a:pPr>
            <a:r>
              <a:rPr lang="en-US" sz="1100" dirty="0">
                <a:effectLst/>
                <a:ea typeface="Calibri"/>
                <a:cs typeface="Times New Roman"/>
              </a:rPr>
              <a:t> </a:t>
            </a:r>
          </a:p>
        </p:txBody>
      </p:sp>
      <p:sp>
        <p:nvSpPr>
          <p:cNvPr id="5" name="Oval Callout 4"/>
          <p:cNvSpPr/>
          <p:nvPr/>
        </p:nvSpPr>
        <p:spPr>
          <a:xfrm>
            <a:off x="2655570" y="157319"/>
            <a:ext cx="3848100" cy="2560320"/>
          </a:xfrm>
          <a:prstGeom prst="wedgeEllipseCallout">
            <a:avLst/>
          </a:prstGeom>
          <a:solidFill>
            <a:srgbClr val="62C8EC"/>
          </a:solidFill>
          <a:ln>
            <a:solidFill>
              <a:srgbClr val="0070C0"/>
            </a:solidFill>
          </a:ln>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600" dirty="0">
                <a:effectLst/>
                <a:latin typeface="Cooper Black"/>
                <a:ea typeface="Calibri"/>
                <a:cs typeface="Times New Roman"/>
              </a:rPr>
              <a:t>Scholarly communication</a:t>
            </a:r>
            <a:endParaRPr lang="en-US" sz="1100" dirty="0">
              <a:effectLst/>
              <a:ea typeface="Calibri"/>
              <a:cs typeface="Times New Roman"/>
            </a:endParaRPr>
          </a:p>
          <a:p>
            <a:pPr marL="0" marR="0">
              <a:lnSpc>
                <a:spcPct val="115000"/>
              </a:lnSpc>
              <a:spcBef>
                <a:spcPts val="0"/>
              </a:spcBef>
              <a:spcAft>
                <a:spcPts val="1000"/>
              </a:spcAft>
            </a:pPr>
            <a:r>
              <a:rPr lang="en-US" sz="1100" dirty="0">
                <a:effectLst/>
                <a:ea typeface="Calibri"/>
                <a:cs typeface="Times New Roman"/>
              </a:rPr>
              <a:t>is the system of creating, evaluating disseminating and preserving research and other scholarly writings – Association of Research Libraries</a:t>
            </a:r>
          </a:p>
          <a:p>
            <a:pPr marL="0" marR="0">
              <a:lnSpc>
                <a:spcPct val="115000"/>
              </a:lnSpc>
              <a:spcBef>
                <a:spcPts val="0"/>
              </a:spcBef>
              <a:spcAft>
                <a:spcPts val="1000"/>
              </a:spcAft>
            </a:pPr>
            <a:r>
              <a:rPr lang="en-US" sz="800" u="sng" dirty="0">
                <a:solidFill>
                  <a:srgbClr val="0000FF"/>
                </a:solidFill>
                <a:effectLst/>
                <a:ea typeface="Calibri"/>
                <a:cs typeface="Times New Roman"/>
                <a:hlinkClick r:id="rId5"/>
              </a:rPr>
              <a:t>http://www.arl.org/focus-areas/scholarly-communication</a:t>
            </a:r>
            <a:endParaRPr lang="en-US" sz="1100" dirty="0">
              <a:effectLst/>
              <a:ea typeface="Calibri"/>
              <a:cs typeface="Times New Roman"/>
            </a:endParaRPr>
          </a:p>
          <a:p>
            <a:pPr marL="0" marR="0" algn="ctr">
              <a:lnSpc>
                <a:spcPct val="115000"/>
              </a:lnSpc>
              <a:spcBef>
                <a:spcPts val="0"/>
              </a:spcBef>
              <a:spcAft>
                <a:spcPts val="1000"/>
              </a:spcAft>
            </a:pPr>
            <a:r>
              <a:rPr lang="en-US" sz="1100" dirty="0">
                <a:effectLst/>
                <a:ea typeface="Calibri"/>
                <a:cs typeface="Times New Roman"/>
              </a:rPr>
              <a:t> </a:t>
            </a:r>
          </a:p>
        </p:txBody>
      </p:sp>
      <p:sp>
        <p:nvSpPr>
          <p:cNvPr id="6" name="Text Box 2"/>
          <p:cNvSpPr txBox="1">
            <a:spLocks noChangeArrowheads="1"/>
          </p:cNvSpPr>
          <p:nvPr/>
        </p:nvSpPr>
        <p:spPr bwMode="auto">
          <a:xfrm>
            <a:off x="960120" y="7970520"/>
            <a:ext cx="6499860" cy="10439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2000">
                <a:effectLst/>
                <a:latin typeface="Comic Sans MS"/>
                <a:ea typeface="Calibri"/>
                <a:cs typeface="Aharoni"/>
              </a:rPr>
              <a:t>To learn more contact Lisa Villa, Digital Scholarship Librarian, at </a:t>
            </a:r>
            <a:r>
              <a:rPr lang="en-US" sz="2000" u="sng">
                <a:solidFill>
                  <a:srgbClr val="0000FF"/>
                </a:solidFill>
                <a:effectLst/>
                <a:latin typeface="Comic Sans MS"/>
                <a:ea typeface="Calibri"/>
                <a:cs typeface="Aharoni"/>
                <a:hlinkClick r:id="rId6"/>
              </a:rPr>
              <a:t>lvilla@holycross.edu</a:t>
            </a:r>
            <a:r>
              <a:rPr lang="en-US" sz="2000">
                <a:effectLst/>
                <a:latin typeface="Comic Sans MS"/>
                <a:ea typeface="Calibri"/>
                <a:cs typeface="Aharoni"/>
              </a:rPr>
              <a:t> or x2767</a:t>
            </a:r>
            <a:endParaRPr lang="en-US" sz="1100">
              <a:effectLst/>
              <a:latin typeface="Calibri"/>
              <a:ea typeface="Calibri"/>
              <a:cs typeface="Times New Roman"/>
            </a:endParaRPr>
          </a:p>
        </p:txBody>
      </p:sp>
      <p:sp>
        <p:nvSpPr>
          <p:cNvPr id="7" name="Rectangle 6"/>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cs typeface="Arial" pitchFamily="34" charset="0"/>
              </a:rPr>
              <a:t/>
            </a:r>
            <a:br>
              <a:rPr kumimoji="0" lang="en-US" altLang="en-US" sz="1800" b="0" i="0" u="none" strike="noStrike" cap="none" normalizeH="0" baseline="0" smtClean="0">
                <a:ln>
                  <a:noFill/>
                </a:ln>
                <a:solidFill>
                  <a:schemeClr val="tx1"/>
                </a:solidFill>
                <a:effectLst/>
                <a:latin typeface="Arial" pitchFamily="34" charset="0"/>
                <a:cs typeface="Arial" pitchFamily="34" charset="0"/>
              </a:rPr>
            </a:b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12"/>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3788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250"/>
                                        <p:tgtEl>
                                          <p:spTgt spid="5"/>
                                        </p:tgtEl>
                                      </p:cBhvr>
                                    </p:animEffect>
                                    <p:anim calcmode="lin" valueType="num">
                                      <p:cBhvr>
                                        <p:cTn id="8" dur="2250" fill="hold"/>
                                        <p:tgtEl>
                                          <p:spTgt spid="5"/>
                                        </p:tgtEl>
                                        <p:attrNameLst>
                                          <p:attrName>ppt_x</p:attrName>
                                        </p:attrNameLst>
                                      </p:cBhvr>
                                      <p:tavLst>
                                        <p:tav tm="0">
                                          <p:val>
                                            <p:strVal val="#ppt_x"/>
                                          </p:val>
                                        </p:tav>
                                        <p:tav tm="100000">
                                          <p:val>
                                            <p:strVal val="#ppt_x"/>
                                          </p:val>
                                        </p:tav>
                                      </p:tavLst>
                                    </p:anim>
                                    <p:anim calcmode="lin" valueType="num">
                                      <p:cBhvr>
                                        <p:cTn id="9" dur="2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250"/>
                            </p:stCondLst>
                            <p:childTnLst>
                              <p:par>
                                <p:cTn id="11" presetID="42" presetClass="entr" presetSubtype="0" fill="hold" grpId="0" nodeType="afterEffect">
                                  <p:stCondLst>
                                    <p:cond delay="50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250"/>
                                        <p:tgtEl>
                                          <p:spTgt spid="3"/>
                                        </p:tgtEl>
                                      </p:cBhvr>
                                    </p:animEffect>
                                    <p:anim calcmode="lin" valueType="num">
                                      <p:cBhvr>
                                        <p:cTn id="14" dur="2250" fill="hold"/>
                                        <p:tgtEl>
                                          <p:spTgt spid="3"/>
                                        </p:tgtEl>
                                        <p:attrNameLst>
                                          <p:attrName>ppt_x</p:attrName>
                                        </p:attrNameLst>
                                      </p:cBhvr>
                                      <p:tavLst>
                                        <p:tav tm="0">
                                          <p:val>
                                            <p:strVal val="#ppt_x"/>
                                          </p:val>
                                        </p:tav>
                                        <p:tav tm="100000">
                                          <p:val>
                                            <p:strVal val="#ppt_x"/>
                                          </p:val>
                                        </p:tav>
                                      </p:tavLst>
                                    </p:anim>
                                    <p:anim calcmode="lin" valueType="num">
                                      <p:cBhvr>
                                        <p:cTn id="15" dur="225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9500"/>
                            </p:stCondLst>
                            <p:childTnLst>
                              <p:par>
                                <p:cTn id="17" presetID="42" presetClass="entr" presetSubtype="0" fill="hold" grpId="0" nodeType="afterEffect">
                                  <p:stCondLst>
                                    <p:cond delay="50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3000"/>
                                        <p:tgtEl>
                                          <p:spTgt spid="4"/>
                                        </p:tgtEl>
                                      </p:cBhvr>
                                    </p:animEffect>
                                    <p:anim calcmode="lin" valueType="num">
                                      <p:cBhvr>
                                        <p:cTn id="20" dur="3000" fill="hold"/>
                                        <p:tgtEl>
                                          <p:spTgt spid="4"/>
                                        </p:tgtEl>
                                        <p:attrNameLst>
                                          <p:attrName>ppt_x</p:attrName>
                                        </p:attrNameLst>
                                      </p:cBhvr>
                                      <p:tavLst>
                                        <p:tav tm="0">
                                          <p:val>
                                            <p:strVal val="#ppt_x"/>
                                          </p:val>
                                        </p:tav>
                                        <p:tav tm="100000">
                                          <p:val>
                                            <p:strVal val="#ppt_x"/>
                                          </p:val>
                                        </p:tav>
                                      </p:tavLst>
                                    </p:anim>
                                    <p:anim calcmode="lin" valueType="num">
                                      <p:cBhvr>
                                        <p:cTn id="21" dur="3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17500"/>
                            </p:stCondLst>
                            <p:childTnLst>
                              <p:par>
                                <p:cTn id="23" presetID="42" presetClass="entr" presetSubtype="0" fill="hold" grpId="0" nodeType="afterEffect">
                                  <p:stCondLst>
                                    <p:cond delay="500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3000"/>
                                        <p:tgtEl>
                                          <p:spTgt spid="2"/>
                                        </p:tgtEl>
                                      </p:cBhvr>
                                    </p:animEffect>
                                    <p:anim calcmode="lin" valueType="num">
                                      <p:cBhvr>
                                        <p:cTn id="26" dur="3000" fill="hold"/>
                                        <p:tgtEl>
                                          <p:spTgt spid="2"/>
                                        </p:tgtEl>
                                        <p:attrNameLst>
                                          <p:attrName>ppt_x</p:attrName>
                                        </p:attrNameLst>
                                      </p:cBhvr>
                                      <p:tavLst>
                                        <p:tav tm="0">
                                          <p:val>
                                            <p:strVal val="#ppt_x"/>
                                          </p:val>
                                        </p:tav>
                                        <p:tav tm="100000">
                                          <p:val>
                                            <p:strVal val="#ppt_x"/>
                                          </p:val>
                                        </p:tav>
                                      </p:tavLst>
                                    </p:anim>
                                    <p:anim calcmode="lin" valueType="num">
                                      <p:cBhvr>
                                        <p:cTn id="27" dur="3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a:t>
            </a:r>
            <a:endParaRPr lang="en-US" dirty="0"/>
          </a:p>
        </p:txBody>
      </p:sp>
      <p:sp>
        <p:nvSpPr>
          <p:cNvPr id="3" name="Content Placeholder 2"/>
          <p:cNvSpPr>
            <a:spLocks noGrp="1"/>
          </p:cNvSpPr>
          <p:nvPr>
            <p:ph sz="quarter" idx="1"/>
          </p:nvPr>
        </p:nvSpPr>
        <p:spPr/>
        <p:txBody>
          <a:bodyPr>
            <a:normAutofit/>
          </a:bodyPr>
          <a:lstStyle/>
          <a:p>
            <a:pPr marL="0" indent="0">
              <a:buNone/>
            </a:pPr>
            <a:r>
              <a:rPr lang="en-US" sz="4400" dirty="0" smtClean="0">
                <a:latin typeface="Arial Black" panose="020B0A04020102020204" pitchFamily="34" charset="0"/>
              </a:rPr>
              <a:t>Did you hear about the 15-year-old who developed a new, better test for cancer?</a:t>
            </a:r>
          </a:p>
        </p:txBody>
      </p:sp>
    </p:spTree>
    <p:extLst>
      <p:ext uri="{BB962C8B-B14F-4D97-AF65-F5344CB8AC3E}">
        <p14:creationId xmlns:p14="http://schemas.microsoft.com/office/powerpoint/2010/main" val="197233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b.vimeocdn.com/ts/348/447/348447057_640.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3933" y="762000"/>
            <a:ext cx="5825067" cy="3276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770699" y="4471855"/>
            <a:ext cx="3541713" cy="276999"/>
          </a:xfrm>
          <a:prstGeom prst="rect">
            <a:avLst/>
          </a:prstGeom>
        </p:spPr>
        <p:txBody>
          <a:bodyPr wrap="square">
            <a:spAutoFit/>
          </a:bodyPr>
          <a:lstStyle/>
          <a:p>
            <a:pPr lvl="0"/>
            <a:r>
              <a:rPr lang="en-US" sz="1200" dirty="0">
                <a:solidFill>
                  <a:prstClr val="black"/>
                </a:solidFill>
              </a:rPr>
              <a:t>Image taken from http://vimeo.com/50579420</a:t>
            </a:r>
          </a:p>
        </p:txBody>
      </p:sp>
    </p:spTree>
    <p:extLst>
      <p:ext uri="{BB962C8B-B14F-4D97-AF65-F5344CB8AC3E}">
        <p14:creationId xmlns:p14="http://schemas.microsoft.com/office/powerpoint/2010/main" val="2242647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Open Access?</a:t>
            </a:r>
            <a:endParaRPr lang="en-US" dirty="0"/>
          </a:p>
        </p:txBody>
      </p:sp>
      <p:sp>
        <p:nvSpPr>
          <p:cNvPr id="3" name="Content Placeholder 2"/>
          <p:cNvSpPr>
            <a:spLocks noGrp="1"/>
          </p:cNvSpPr>
          <p:nvPr>
            <p:ph sz="quarter" idx="1"/>
          </p:nvPr>
        </p:nvSpPr>
        <p:spPr/>
        <p:txBody>
          <a:bodyPr/>
          <a:lstStyle/>
          <a:p>
            <a:r>
              <a:rPr lang="en-US" dirty="0" smtClean="0"/>
              <a:t>Digital</a:t>
            </a:r>
          </a:p>
          <a:p>
            <a:r>
              <a:rPr lang="en-US" dirty="0" smtClean="0"/>
              <a:t>Online</a:t>
            </a:r>
          </a:p>
          <a:p>
            <a:r>
              <a:rPr lang="en-US" dirty="0" smtClean="0"/>
              <a:t>Free of Charge</a:t>
            </a:r>
          </a:p>
          <a:p>
            <a:r>
              <a:rPr lang="en-US" dirty="0" smtClean="0"/>
              <a:t>Free of most copyright and licensing restrictions</a:t>
            </a:r>
            <a:endParaRPr lang="en-US" dirty="0"/>
          </a:p>
        </p:txBody>
      </p:sp>
    </p:spTree>
    <p:extLst>
      <p:ext uri="{BB962C8B-B14F-4D97-AF65-F5344CB8AC3E}">
        <p14:creationId xmlns:p14="http://schemas.microsoft.com/office/powerpoint/2010/main" val="227302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3000" tmFilter="0, 0; .2, .5; .8, .5; 1, 0"/>
                                        <p:tgtEl>
                                          <p:spTgt spid="3">
                                            <p:txEl>
                                              <p:pRg st="0" end="0"/>
                                            </p:txEl>
                                          </p:spTgt>
                                        </p:tgtEl>
                                      </p:cBhvr>
                                    </p:animEffect>
                                    <p:animScale>
                                      <p:cBhvr>
                                        <p:cTn id="7" dur="1500" autoRev="1" fill="hold"/>
                                        <p:tgtEl>
                                          <p:spTgt spid="3">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3000" tmFilter="0, 0; .2, .5; .8, .5; 1, 0"/>
                                        <p:tgtEl>
                                          <p:spTgt spid="3">
                                            <p:txEl>
                                              <p:pRg st="1" end="1"/>
                                            </p:txEl>
                                          </p:spTgt>
                                        </p:tgtEl>
                                      </p:cBhvr>
                                    </p:animEffect>
                                    <p:animScale>
                                      <p:cBhvr>
                                        <p:cTn id="12" dur="1500" autoRev="1" fill="hold"/>
                                        <p:tgtEl>
                                          <p:spTgt spid="3">
                                            <p:txEl>
                                              <p:pRg st="1" end="1"/>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3000" tmFilter="0, 0; .2, .5; .8, .5; 1, 0"/>
                                        <p:tgtEl>
                                          <p:spTgt spid="3">
                                            <p:txEl>
                                              <p:pRg st="2" end="2"/>
                                            </p:txEl>
                                          </p:spTgt>
                                        </p:tgtEl>
                                      </p:cBhvr>
                                    </p:animEffect>
                                    <p:animScale>
                                      <p:cBhvr>
                                        <p:cTn id="17" dur="1500" autoRev="1" fill="hold"/>
                                        <p:tgtEl>
                                          <p:spTgt spid="3">
                                            <p:txEl>
                                              <p:pRg st="2" end="2"/>
                                            </p:txEl>
                                          </p:spTgt>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0" nodeType="clickEffect">
                                  <p:stCondLst>
                                    <p:cond delay="0"/>
                                  </p:stCondLst>
                                  <p:childTnLst>
                                    <p:animEffect transition="out" filter="fade">
                                      <p:cBhvr>
                                        <p:cTn id="21" dur="3000" tmFilter="0, 0; .2, .5; .8, .5; 1, 0"/>
                                        <p:tgtEl>
                                          <p:spTgt spid="3">
                                            <p:txEl>
                                              <p:pRg st="3" end="3"/>
                                            </p:txEl>
                                          </p:spTgt>
                                        </p:tgtEl>
                                      </p:cBhvr>
                                    </p:animEffect>
                                    <p:animScale>
                                      <p:cBhvr>
                                        <p:cTn id="22" dur="1500" autoRev="1" fill="hold"/>
                                        <p:tgtEl>
                                          <p:spTgt spid="3">
                                            <p:txEl>
                                              <p:pRg st="3" end="3"/>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does it affect?</a:t>
            </a:r>
            <a:endParaRPr lang="en-US" dirty="0"/>
          </a:p>
        </p:txBody>
      </p:sp>
      <p:sp>
        <p:nvSpPr>
          <p:cNvPr id="3" name="Content Placeholder 2"/>
          <p:cNvSpPr>
            <a:spLocks noGrp="1"/>
          </p:cNvSpPr>
          <p:nvPr>
            <p:ph sz="quarter" idx="1"/>
          </p:nvPr>
        </p:nvSpPr>
        <p:spPr/>
        <p:txBody>
          <a:bodyPr/>
          <a:lstStyle/>
          <a:p>
            <a:r>
              <a:rPr lang="en-US" dirty="0" smtClean="0"/>
              <a:t>Students/scholars</a:t>
            </a:r>
          </a:p>
          <a:p>
            <a:r>
              <a:rPr lang="en-US" dirty="0" smtClean="0"/>
              <a:t>Researchers</a:t>
            </a:r>
          </a:p>
          <a:p>
            <a:r>
              <a:rPr lang="en-US" dirty="0" smtClean="0"/>
              <a:t>Educational institutions</a:t>
            </a:r>
          </a:p>
          <a:p>
            <a:r>
              <a:rPr lang="en-US" dirty="0" smtClean="0"/>
              <a:t>Businesses</a:t>
            </a:r>
          </a:p>
          <a:p>
            <a:r>
              <a:rPr lang="en-US" dirty="0" smtClean="0"/>
              <a:t>Research funders</a:t>
            </a:r>
          </a:p>
          <a:p>
            <a:r>
              <a:rPr lang="en-US" dirty="0" smtClean="0"/>
              <a:t>The general public</a:t>
            </a:r>
            <a:endParaRPr lang="en-US" dirty="0"/>
          </a:p>
        </p:txBody>
      </p:sp>
    </p:spTree>
    <p:extLst>
      <p:ext uri="{BB962C8B-B14F-4D97-AF65-F5344CB8AC3E}">
        <p14:creationId xmlns:p14="http://schemas.microsoft.com/office/powerpoint/2010/main" val="2653326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3000" tmFilter="0, 0; .2, .5; .8, .5; 1, 0"/>
                                        <p:tgtEl>
                                          <p:spTgt spid="3">
                                            <p:txEl>
                                              <p:pRg st="0" end="0"/>
                                            </p:txEl>
                                          </p:spTgt>
                                        </p:tgtEl>
                                      </p:cBhvr>
                                    </p:animEffect>
                                    <p:animScale>
                                      <p:cBhvr>
                                        <p:cTn id="7" dur="1500" autoRev="1" fill="hold"/>
                                        <p:tgtEl>
                                          <p:spTgt spid="3">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3000" tmFilter="0, 0; .2, .5; .8, .5; 1, 0"/>
                                        <p:tgtEl>
                                          <p:spTgt spid="3">
                                            <p:txEl>
                                              <p:pRg st="1" end="1"/>
                                            </p:txEl>
                                          </p:spTgt>
                                        </p:tgtEl>
                                      </p:cBhvr>
                                    </p:animEffect>
                                    <p:animScale>
                                      <p:cBhvr>
                                        <p:cTn id="12" dur="1500" autoRev="1" fill="hold"/>
                                        <p:tgtEl>
                                          <p:spTgt spid="3">
                                            <p:txEl>
                                              <p:pRg st="1" end="1"/>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3000" tmFilter="0, 0; .2, .5; .8, .5; 1, 0"/>
                                        <p:tgtEl>
                                          <p:spTgt spid="3">
                                            <p:txEl>
                                              <p:pRg st="2" end="2"/>
                                            </p:txEl>
                                          </p:spTgt>
                                        </p:tgtEl>
                                      </p:cBhvr>
                                    </p:animEffect>
                                    <p:animScale>
                                      <p:cBhvr>
                                        <p:cTn id="17" dur="1500" autoRev="1" fill="hold"/>
                                        <p:tgtEl>
                                          <p:spTgt spid="3">
                                            <p:txEl>
                                              <p:pRg st="2" end="2"/>
                                            </p:txEl>
                                          </p:spTgt>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0" nodeType="clickEffect">
                                  <p:stCondLst>
                                    <p:cond delay="0"/>
                                  </p:stCondLst>
                                  <p:childTnLst>
                                    <p:animEffect transition="out" filter="fade">
                                      <p:cBhvr>
                                        <p:cTn id="21" dur="3000" tmFilter="0, 0; .2, .5; .8, .5; 1, 0"/>
                                        <p:tgtEl>
                                          <p:spTgt spid="3">
                                            <p:txEl>
                                              <p:pRg st="3" end="3"/>
                                            </p:txEl>
                                          </p:spTgt>
                                        </p:tgtEl>
                                      </p:cBhvr>
                                    </p:animEffect>
                                    <p:animScale>
                                      <p:cBhvr>
                                        <p:cTn id="22" dur="1500" autoRev="1" fill="hold"/>
                                        <p:tgtEl>
                                          <p:spTgt spid="3">
                                            <p:txEl>
                                              <p:pRg st="3" end="3"/>
                                            </p:txEl>
                                          </p:spTgt>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grpId="0" nodeType="clickEffect">
                                  <p:stCondLst>
                                    <p:cond delay="0"/>
                                  </p:stCondLst>
                                  <p:childTnLst>
                                    <p:animEffect transition="out" filter="fade">
                                      <p:cBhvr>
                                        <p:cTn id="26" dur="3000" tmFilter="0, 0; .2, .5; .8, .5; 1, 0"/>
                                        <p:tgtEl>
                                          <p:spTgt spid="3">
                                            <p:txEl>
                                              <p:pRg st="4" end="4"/>
                                            </p:txEl>
                                          </p:spTgt>
                                        </p:tgtEl>
                                      </p:cBhvr>
                                    </p:animEffect>
                                    <p:animScale>
                                      <p:cBhvr>
                                        <p:cTn id="27" dur="1500" autoRev="1" fill="hold"/>
                                        <p:tgtEl>
                                          <p:spTgt spid="3">
                                            <p:txEl>
                                              <p:pRg st="4" end="4"/>
                                            </p:txEl>
                                          </p:spTgt>
                                        </p:tgtEl>
                                      </p:cBhvr>
                                      <p:by x="105000" y="105000"/>
                                    </p:animScale>
                                  </p:childTnLst>
                                </p:cTn>
                              </p:par>
                            </p:childTnLst>
                          </p:cTn>
                        </p:par>
                      </p:childTnLst>
                    </p:cTn>
                  </p:par>
                  <p:par>
                    <p:cTn id="28" fill="hold">
                      <p:stCondLst>
                        <p:cond delay="indefinite"/>
                      </p:stCondLst>
                      <p:childTnLst>
                        <p:par>
                          <p:cTn id="29" fill="hold">
                            <p:stCondLst>
                              <p:cond delay="0"/>
                            </p:stCondLst>
                            <p:childTnLst>
                              <p:par>
                                <p:cTn id="30" presetID="26" presetClass="emph" presetSubtype="0" fill="hold" grpId="0" nodeType="clickEffect">
                                  <p:stCondLst>
                                    <p:cond delay="0"/>
                                  </p:stCondLst>
                                  <p:childTnLst>
                                    <p:animEffect transition="out" filter="fade">
                                      <p:cBhvr>
                                        <p:cTn id="31" dur="3000" tmFilter="0, 0; .2, .5; .8, .5; 1, 0"/>
                                        <p:tgtEl>
                                          <p:spTgt spid="3">
                                            <p:txEl>
                                              <p:pRg st="5" end="5"/>
                                            </p:txEl>
                                          </p:spTgt>
                                        </p:tgtEl>
                                      </p:cBhvr>
                                    </p:animEffect>
                                    <p:animScale>
                                      <p:cBhvr>
                                        <p:cTn id="32" dur="1500" autoRev="1" fill="hold"/>
                                        <p:tgtEl>
                                          <p:spTgt spid="3">
                                            <p:txEl>
                                              <p:pRg st="5" end="5"/>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it needed?</a:t>
            </a:r>
            <a:endParaRPr lang="en-US" dirty="0"/>
          </a:p>
        </p:txBody>
      </p:sp>
      <p:sp>
        <p:nvSpPr>
          <p:cNvPr id="3" name="Content Placeholder 2"/>
          <p:cNvSpPr>
            <a:spLocks noGrp="1"/>
          </p:cNvSpPr>
          <p:nvPr>
            <p:ph sz="quarter" idx="1"/>
          </p:nvPr>
        </p:nvSpPr>
        <p:spPr/>
        <p:txBody>
          <a:bodyPr/>
          <a:lstStyle/>
          <a:p>
            <a:r>
              <a:rPr lang="en-US" dirty="0" smtClean="0"/>
              <a:t>Cost </a:t>
            </a:r>
            <a:r>
              <a:rPr lang="en-US" dirty="0"/>
              <a:t>barriers (high-priced subscriptions, paywalls) and use restrictions prevent or restrict the flow of information from becoming available to the full community of potential </a:t>
            </a:r>
            <a:r>
              <a:rPr lang="en-US" dirty="0" smtClean="0"/>
              <a:t>users</a:t>
            </a:r>
            <a:r>
              <a:rPr lang="en-US" i="1" dirty="0" smtClean="0"/>
              <a:t>.</a:t>
            </a:r>
            <a:endParaRPr lang="en-US" dirty="0"/>
          </a:p>
        </p:txBody>
      </p:sp>
    </p:spTree>
    <p:extLst>
      <p:ext uri="{BB962C8B-B14F-4D97-AF65-F5344CB8AC3E}">
        <p14:creationId xmlns:p14="http://schemas.microsoft.com/office/powerpoint/2010/main" val="10959744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does it benefit?</a:t>
            </a:r>
            <a:endParaRPr lang="en-US" dirty="0"/>
          </a:p>
        </p:txBody>
      </p:sp>
      <p:sp>
        <p:nvSpPr>
          <p:cNvPr id="5" name="Content Placeholder 4"/>
          <p:cNvSpPr>
            <a:spLocks noGrp="1"/>
          </p:cNvSpPr>
          <p:nvPr>
            <p:ph sz="quarter" idx="1"/>
          </p:nvPr>
        </p:nvSpPr>
        <p:spPr/>
        <p:txBody>
          <a:bodyPr/>
          <a:lstStyle/>
          <a:p>
            <a:pPr lvl="0"/>
            <a:r>
              <a:rPr lang="en-US" dirty="0"/>
              <a:t>Get all the information you need, not just what the library can provide, without worrying about price. </a:t>
            </a:r>
          </a:p>
          <a:p>
            <a:pPr lvl="0"/>
            <a:r>
              <a:rPr lang="en-US" dirty="0"/>
              <a:t>Discover scholarly research too new or specialized to have a widespread presence. </a:t>
            </a:r>
          </a:p>
          <a:p>
            <a:pPr lvl="0"/>
            <a:r>
              <a:rPr lang="en-US" dirty="0"/>
              <a:t>Gain access to taxpayer-funded research made available to the public through the NIH Public Access Policy. </a:t>
            </a:r>
          </a:p>
          <a:p>
            <a:pPr lvl="0"/>
            <a:r>
              <a:rPr lang="en-US" dirty="0"/>
              <a:t>Employ alternative rights scenarios, such as Creative Commons, in order to more widely use and share intellectual output</a:t>
            </a:r>
          </a:p>
          <a:p>
            <a:pPr marL="0" indent="0">
              <a:buNone/>
            </a:pPr>
            <a:endParaRPr lang="en-US" dirty="0"/>
          </a:p>
        </p:txBody>
      </p:sp>
    </p:spTree>
    <p:extLst>
      <p:ext uri="{BB962C8B-B14F-4D97-AF65-F5344CB8AC3E}">
        <p14:creationId xmlns:p14="http://schemas.microsoft.com/office/powerpoint/2010/main" val="2140479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4000" tmFilter="0, 0; .2, .5; .8, .5; 1, 0"/>
                                        <p:tgtEl>
                                          <p:spTgt spid="5">
                                            <p:txEl>
                                              <p:pRg st="0" end="0"/>
                                            </p:txEl>
                                          </p:spTgt>
                                        </p:tgtEl>
                                      </p:cBhvr>
                                    </p:animEffect>
                                    <p:animScale>
                                      <p:cBhvr>
                                        <p:cTn id="7" dur="2000" autoRev="1" fill="hold"/>
                                        <p:tgtEl>
                                          <p:spTgt spid="5">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4000" tmFilter="0, 0; .2, .5; .8, .5; 1, 0"/>
                                        <p:tgtEl>
                                          <p:spTgt spid="5">
                                            <p:txEl>
                                              <p:pRg st="1" end="1"/>
                                            </p:txEl>
                                          </p:spTgt>
                                        </p:tgtEl>
                                      </p:cBhvr>
                                    </p:animEffect>
                                    <p:animScale>
                                      <p:cBhvr>
                                        <p:cTn id="12" dur="2000" autoRev="1" fill="hold"/>
                                        <p:tgtEl>
                                          <p:spTgt spid="5">
                                            <p:txEl>
                                              <p:pRg st="1" end="1"/>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nodeType="clickEffect">
                                  <p:stCondLst>
                                    <p:cond delay="0"/>
                                  </p:stCondLst>
                                  <p:childTnLst>
                                    <p:animEffect transition="out" filter="fade">
                                      <p:cBhvr>
                                        <p:cTn id="16" dur="3000" tmFilter="0, 0; .2, .5; .8, .5; 1, 0"/>
                                        <p:tgtEl>
                                          <p:spTgt spid="5">
                                            <p:txEl>
                                              <p:pRg st="2" end="2"/>
                                            </p:txEl>
                                          </p:spTgt>
                                        </p:tgtEl>
                                      </p:cBhvr>
                                    </p:animEffect>
                                    <p:animScale>
                                      <p:cBhvr>
                                        <p:cTn id="17" dur="1500" autoRev="1" fill="hold"/>
                                        <p:tgtEl>
                                          <p:spTgt spid="5">
                                            <p:txEl>
                                              <p:pRg st="2" end="2"/>
                                            </p:txEl>
                                          </p:spTgt>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nodeType="clickEffect">
                                  <p:stCondLst>
                                    <p:cond delay="0"/>
                                  </p:stCondLst>
                                  <p:childTnLst>
                                    <p:animEffect transition="out" filter="fade">
                                      <p:cBhvr>
                                        <p:cTn id="21" dur="3000" tmFilter="0, 0; .2, .5; .8, .5; 1, 0"/>
                                        <p:tgtEl>
                                          <p:spTgt spid="5">
                                            <p:txEl>
                                              <p:pRg st="3" end="3"/>
                                            </p:txEl>
                                          </p:spTgt>
                                        </p:tgtEl>
                                      </p:cBhvr>
                                    </p:animEffect>
                                    <p:animScale>
                                      <p:cBhvr>
                                        <p:cTn id="22" dur="1500" autoRev="1" fill="hold"/>
                                        <p:tgtEl>
                                          <p:spTgt spid="5">
                                            <p:txEl>
                                              <p:pRg st="3" end="3"/>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1090</TotalTime>
  <Words>1082</Words>
  <Application>Microsoft Office PowerPoint</Application>
  <PresentationFormat>On-screen Show (4:3)</PresentationFormat>
  <Paragraphs>132</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Oriel</vt:lpstr>
      <vt:lpstr>Open Access</vt:lpstr>
      <vt:lpstr>The bigger picture</vt:lpstr>
      <vt:lpstr>PowerPoint Presentation</vt:lpstr>
      <vt:lpstr>Open Access</vt:lpstr>
      <vt:lpstr>PowerPoint Presentation</vt:lpstr>
      <vt:lpstr>WHAT is Open Access?</vt:lpstr>
      <vt:lpstr>WHO does it affect?</vt:lpstr>
      <vt:lpstr>WHY is it needed?</vt:lpstr>
      <vt:lpstr>HOW does it benefit?</vt:lpstr>
      <vt:lpstr>WHERE can you find it?</vt:lpstr>
      <vt:lpstr>Why publish?</vt:lpstr>
      <vt:lpstr>Publishing Compatibility</vt:lpstr>
      <vt:lpstr>Institutional Repositories</vt:lpstr>
      <vt:lpstr>crossworks</vt:lpstr>
      <vt:lpstr>Advantages of CrossWorks (for authors)</vt:lpstr>
      <vt:lpstr>For more on open access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Crossworks  open repository</dc:title>
  <dc:creator>Dad</dc:creator>
  <cp:lastModifiedBy>windowsbuild</cp:lastModifiedBy>
  <cp:revision>46</cp:revision>
  <cp:lastPrinted>2013-10-17T14:08:27Z</cp:lastPrinted>
  <dcterms:created xsi:type="dcterms:W3CDTF">2013-03-18T03:47:38Z</dcterms:created>
  <dcterms:modified xsi:type="dcterms:W3CDTF">2015-02-02T16:56:33Z</dcterms:modified>
</cp:coreProperties>
</file>