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4992" y="-2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C06D-4ED8-42C6-905D-CA84CA1B6CBF}" type="datetime2">
              <a:rPr lang="en-US" smtClean="0"/>
              <a:t>Monday, January 5, 15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EE0E-EDB0-4D84-86B0-50833DF22902}" type="datetime2">
              <a:rPr lang="en-US" smtClean="0"/>
              <a:t>Monday, January 5,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372C-B5AB-4C39-B273-B99224EB4DD5}" type="datetime2">
              <a:rPr lang="en-US" smtClean="0"/>
              <a:t>Monday, January 5,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1CAA-32CD-4B55-B92A-B8F0843CACF4}" type="datetime2">
              <a:rPr lang="en-US" smtClean="0"/>
              <a:t>Monday, January 5, 15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CDC4-3D19-4983-B478-82F6B8E5AB66}" type="datetime2">
              <a:rPr lang="en-US" smtClean="0"/>
              <a:t>Monday, January 5, 15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2477-D5D3-4181-8C11-75D0F2433A87}" type="datetime2">
              <a:rPr lang="en-US" smtClean="0"/>
              <a:t>Monday, January 5, 15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253B-1893-4367-8BAE-DF4BC10DC578}" type="datetime2">
              <a:rPr lang="en-US" smtClean="0"/>
              <a:t>Monday, January 5, 15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300D-25B3-4603-86C9-4CB776489F00}" type="datetime2">
              <a:rPr lang="en-US" smtClean="0"/>
              <a:t>Monday, January 5, 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14AD9-FCC8-48B7-B85B-012A91320DFF}" type="datetime2">
              <a:rPr lang="en-US" smtClean="0"/>
              <a:t>Monday, January 5, 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DC50-D5DB-4F94-B367-9876CD2C4012}" type="datetime2">
              <a:rPr lang="en-US" smtClean="0"/>
              <a:t>Monday, January 5, 15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B412-E790-42EA-81FE-2925D3A43D91}" type="datetime2">
              <a:rPr lang="en-US" smtClean="0"/>
              <a:t>Monday, January 5, 15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B385921-A91A-409C-921C-0E0EC1E750EC}" type="datetime2">
              <a:rPr lang="en-US" smtClean="0"/>
              <a:t>Monday, January 5, 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hyperlink" Target="http://elifesciences.org/abou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Open access journals make sense for science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5880" y="3471711"/>
            <a:ext cx="6172200" cy="685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Rob </a:t>
            </a:r>
            <a:r>
              <a:rPr lang="en-US" dirty="0" err="1" smtClean="0"/>
              <a:t>Bellin</a:t>
            </a:r>
            <a:endParaRPr lang="en-US" dirty="0" smtClean="0"/>
          </a:p>
          <a:p>
            <a:r>
              <a:rPr lang="en-US" dirty="0" smtClean="0"/>
              <a:t>Professor of Biology, College of the Holy Cross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029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41024" y="162663"/>
            <a:ext cx="71572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My personal publishing experience with Open Access Journals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0" y="2019163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/>
              <a:t>Bellin</a:t>
            </a:r>
            <a:r>
              <a:rPr lang="en-US" sz="2000" b="1" dirty="0"/>
              <a:t>, R.M.,</a:t>
            </a:r>
            <a:r>
              <a:rPr lang="en-US" sz="2000" dirty="0"/>
              <a:t> J.D. </a:t>
            </a:r>
            <a:r>
              <a:rPr lang="en-US" sz="2000" dirty="0" err="1"/>
              <a:t>Kubicek</a:t>
            </a:r>
            <a:r>
              <a:rPr lang="en-US" sz="2000" dirty="0"/>
              <a:t>, M.J. </a:t>
            </a:r>
            <a:r>
              <a:rPr lang="en-US" sz="2000" dirty="0" err="1"/>
              <a:t>Frigault</a:t>
            </a:r>
            <a:r>
              <a:rPr lang="en-US" sz="2000" dirty="0"/>
              <a:t>*, A.J. </a:t>
            </a:r>
            <a:r>
              <a:rPr lang="en-US" sz="2000" dirty="0" err="1"/>
              <a:t>Kamien</a:t>
            </a:r>
            <a:r>
              <a:rPr lang="en-US" sz="2000" dirty="0"/>
              <a:t>*, R.L. Steward Jr., H.M Barnes*, </a:t>
            </a:r>
            <a:r>
              <a:rPr lang="en-US" sz="2000" dirty="0" smtClean="0"/>
              <a:t>M.B. </a:t>
            </a:r>
            <a:r>
              <a:rPr lang="en-US" sz="2000" dirty="0" err="1" smtClean="0"/>
              <a:t>Digiacomo</a:t>
            </a:r>
            <a:r>
              <a:rPr lang="en-US" sz="2000" dirty="0"/>
              <a:t>*, L.J. Duncan*, C.K. </a:t>
            </a:r>
            <a:r>
              <a:rPr lang="en-US" sz="2000" dirty="0" err="1"/>
              <a:t>Edgerly</a:t>
            </a:r>
            <a:r>
              <a:rPr lang="en-US" sz="2000" dirty="0"/>
              <a:t>*, E.M. Morse*, C.Y. Park, J.J. </a:t>
            </a:r>
            <a:r>
              <a:rPr lang="en-US" sz="2000" dirty="0" err="1"/>
              <a:t>Fredberg</a:t>
            </a:r>
            <a:r>
              <a:rPr lang="en-US" sz="2000" dirty="0"/>
              <a:t>, C.M. Cheng </a:t>
            </a:r>
            <a:r>
              <a:rPr lang="en-US" sz="2000" dirty="0" smtClean="0"/>
              <a:t>and P.R</a:t>
            </a:r>
            <a:r>
              <a:rPr lang="en-US" sz="2000" dirty="0"/>
              <a:t>. </a:t>
            </a:r>
            <a:r>
              <a:rPr lang="en-US" sz="2000" dirty="0" err="1"/>
              <a:t>LeDuc</a:t>
            </a:r>
            <a:r>
              <a:rPr lang="en-US" sz="2000" b="1" dirty="0"/>
              <a:t> </a:t>
            </a:r>
            <a:r>
              <a:rPr lang="en-US" sz="2000" dirty="0"/>
              <a:t>(2009) Defining the Role of Syndecan-4 in </a:t>
            </a:r>
            <a:r>
              <a:rPr lang="en-US" sz="2000" dirty="0" err="1"/>
              <a:t>Mechanotransduction</a:t>
            </a:r>
            <a:r>
              <a:rPr lang="en-US" sz="2000" dirty="0"/>
              <a:t> using Surface-Modification Approaches. </a:t>
            </a:r>
            <a:r>
              <a:rPr lang="en-US" sz="2000" i="1" dirty="0"/>
              <a:t>Proceedings of the National Academy of Sciences USA</a:t>
            </a:r>
            <a:r>
              <a:rPr lang="en-US" sz="2000" dirty="0"/>
              <a:t>. </a:t>
            </a:r>
            <a:r>
              <a:rPr lang="en-US" sz="2000" b="1" dirty="0"/>
              <a:t>106</a:t>
            </a:r>
            <a:r>
              <a:rPr lang="en-US" sz="2000" dirty="0"/>
              <a:t>:22102-22107</a:t>
            </a:r>
            <a:r>
              <a:rPr lang="en-US" sz="2000" dirty="0" smtClean="0"/>
              <a:t>.  </a:t>
            </a:r>
          </a:p>
          <a:p>
            <a:r>
              <a:rPr lang="en-US" sz="2000" dirty="0" smtClean="0"/>
              <a:t>(Published using the Open Access Option)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4086109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CFFCC"/>
                </a:solidFill>
              </a:rPr>
              <a:t>Steward, R.L, C.M. Cheng, J.D. Ye*, </a:t>
            </a:r>
            <a:r>
              <a:rPr lang="en-US" sz="2000" b="1" dirty="0">
                <a:solidFill>
                  <a:srgbClr val="CCFFCC"/>
                </a:solidFill>
              </a:rPr>
              <a:t>R.M. </a:t>
            </a:r>
            <a:r>
              <a:rPr lang="en-US" sz="2000" b="1" dirty="0" err="1">
                <a:solidFill>
                  <a:srgbClr val="CCFFCC"/>
                </a:solidFill>
              </a:rPr>
              <a:t>Bellin</a:t>
            </a:r>
            <a:r>
              <a:rPr lang="en-US" sz="2000" dirty="0">
                <a:solidFill>
                  <a:srgbClr val="CCFFCC"/>
                </a:solidFill>
              </a:rPr>
              <a:t> and P.R. </a:t>
            </a:r>
            <a:r>
              <a:rPr lang="en-US" sz="2000" dirty="0" err="1">
                <a:solidFill>
                  <a:srgbClr val="CCFFCC"/>
                </a:solidFill>
              </a:rPr>
              <a:t>LeDuc</a:t>
            </a:r>
            <a:r>
              <a:rPr lang="en-US" sz="2000" dirty="0">
                <a:solidFill>
                  <a:srgbClr val="CCFFCC"/>
                </a:solidFill>
              </a:rPr>
              <a:t> (2011) Mechanical Stretch and Shear Flow Induced Reorganization and Recruitment of </a:t>
            </a:r>
            <a:r>
              <a:rPr lang="en-US" sz="2000" dirty="0" err="1">
                <a:solidFill>
                  <a:srgbClr val="CCFFCC"/>
                </a:solidFill>
              </a:rPr>
              <a:t>Fibronectin</a:t>
            </a:r>
            <a:r>
              <a:rPr lang="en-US" sz="2000" dirty="0">
                <a:solidFill>
                  <a:srgbClr val="CCFFCC"/>
                </a:solidFill>
              </a:rPr>
              <a:t> in Fibroblasts </a:t>
            </a:r>
            <a:r>
              <a:rPr lang="en-US" sz="2000" i="1" dirty="0">
                <a:solidFill>
                  <a:srgbClr val="CCFFCC"/>
                </a:solidFill>
              </a:rPr>
              <a:t>Nature: Scientific Reports</a:t>
            </a:r>
            <a:r>
              <a:rPr lang="en-US" sz="2000" dirty="0">
                <a:solidFill>
                  <a:srgbClr val="CCFFCC"/>
                </a:solidFill>
              </a:rPr>
              <a:t> </a:t>
            </a:r>
            <a:r>
              <a:rPr lang="en-US" sz="2000" b="1" dirty="0">
                <a:solidFill>
                  <a:srgbClr val="CCFFCC"/>
                </a:solidFill>
              </a:rPr>
              <a:t>1</a:t>
            </a:r>
            <a:r>
              <a:rPr lang="en-US" sz="2000" dirty="0">
                <a:solidFill>
                  <a:srgbClr val="CCFFCC"/>
                </a:solidFill>
              </a:rPr>
              <a:t>:147.</a:t>
            </a:r>
          </a:p>
          <a:p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0" y="537427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Werfel, J., S. Krause, A. G. </a:t>
            </a:r>
            <a:r>
              <a:rPr lang="en-US" sz="2000" dirty="0" err="1"/>
              <a:t>Bischof</a:t>
            </a:r>
            <a:r>
              <a:rPr lang="en-US" sz="2000" dirty="0"/>
              <a:t>, R. J. </a:t>
            </a:r>
            <a:r>
              <a:rPr lang="en-US" sz="2000" dirty="0" err="1"/>
              <a:t>Mannix</a:t>
            </a:r>
            <a:r>
              <a:rPr lang="en-US" sz="2000" dirty="0"/>
              <a:t>, H. Tobin, Y. Bar-Yam, </a:t>
            </a:r>
            <a:r>
              <a:rPr lang="en-US" sz="2000" b="1" dirty="0"/>
              <a:t>R.M. </a:t>
            </a:r>
            <a:r>
              <a:rPr lang="en-US" sz="2000" b="1" dirty="0" err="1"/>
              <a:t>Bellin</a:t>
            </a:r>
            <a:r>
              <a:rPr lang="en-US" sz="2000" dirty="0"/>
              <a:t>, and D. E. </a:t>
            </a:r>
            <a:r>
              <a:rPr lang="en-US" sz="2000" dirty="0" err="1"/>
              <a:t>Ingber</a:t>
            </a:r>
            <a:r>
              <a:rPr lang="en-US" sz="2000" dirty="0"/>
              <a:t> (2013) How Changes in Extracellular Matrix Mechanics and Gene Expression Variability Might Combine to Drive Cancer Progression.  </a:t>
            </a:r>
            <a:r>
              <a:rPr lang="en-US" sz="2000" i="1" dirty="0" err="1"/>
              <a:t>PLoS</a:t>
            </a:r>
            <a:r>
              <a:rPr lang="en-US" sz="2000" i="1" dirty="0"/>
              <a:t> ONE. </a:t>
            </a:r>
            <a:r>
              <a:rPr lang="en-US" sz="2000" b="1" dirty="0"/>
              <a:t>8</a:t>
            </a:r>
            <a:r>
              <a:rPr lang="en-US" sz="2000" dirty="0"/>
              <a:t>:e76122.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0352" y="1276409"/>
            <a:ext cx="79394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CFFCC"/>
                </a:solidFill>
              </a:rPr>
              <a:t>Three (out of 21) of my papers were published through Open Access</a:t>
            </a:r>
          </a:p>
          <a:p>
            <a:pPr algn="ctr"/>
            <a:r>
              <a:rPr lang="en-US" sz="2000" dirty="0" smtClean="0">
                <a:solidFill>
                  <a:srgbClr val="CCFFCC"/>
                </a:solidFill>
              </a:rPr>
              <a:t>(Holy Cross Student Co-authors are denoted*)</a:t>
            </a:r>
            <a:endParaRPr lang="en-US" sz="2000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321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638" y="184578"/>
            <a:ext cx="8759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Why do open access journals makes sense for science?</a:t>
            </a:r>
            <a:endParaRPr lang="en-US" sz="2800" dirty="0"/>
          </a:p>
        </p:txBody>
      </p:sp>
      <p:pic>
        <p:nvPicPr>
          <p:cNvPr id="6" name="Picture 5" descr="hoii-guide_V2_chart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9299"/>
            <a:ext cx="9144000" cy="37813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910412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CFFCC"/>
                </a:solidFill>
              </a:rPr>
              <a:t>As the cost of subscriber access to journals goes up, a divide is growing between researchers at institutions that can afford the high cost of subscriptions and those at institutions with less money available.</a:t>
            </a:r>
            <a:endParaRPr lang="en-US" sz="2800" dirty="0">
              <a:solidFill>
                <a:srgbClr val="CCFFCC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09600" y="3386666"/>
            <a:ext cx="1151467" cy="423334"/>
          </a:xfrm>
          <a:prstGeom prst="roundRect">
            <a:avLst/>
          </a:prstGeom>
          <a:noFill/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310468" y="3378199"/>
            <a:ext cx="1151467" cy="423334"/>
          </a:xfrm>
          <a:prstGeom prst="roundRect">
            <a:avLst/>
          </a:prstGeom>
          <a:noFill/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4666683" y="3386665"/>
            <a:ext cx="1151467" cy="541867"/>
          </a:xfrm>
          <a:prstGeom prst="roundRect">
            <a:avLst/>
          </a:prstGeom>
          <a:noFill/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892804" y="3378199"/>
            <a:ext cx="1422397" cy="668868"/>
          </a:xfrm>
          <a:prstGeom prst="roundRect">
            <a:avLst/>
          </a:prstGeom>
          <a:noFill/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130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1651" y="211679"/>
            <a:ext cx="8838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The downsides of open </a:t>
            </a:r>
            <a:r>
              <a:rPr lang="en-US" sz="3600" dirty="0"/>
              <a:t>a</a:t>
            </a:r>
            <a:r>
              <a:rPr lang="en-US" sz="3600" dirty="0" smtClean="0"/>
              <a:t>ccess </a:t>
            </a:r>
            <a:r>
              <a:rPr lang="en-US" sz="3600" dirty="0"/>
              <a:t>p</a:t>
            </a:r>
            <a:r>
              <a:rPr lang="en-US" sz="3600" dirty="0" smtClean="0"/>
              <a:t>ublishing?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248" y="1135378"/>
            <a:ext cx="900679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charset="2"/>
              <a:buChar char="²"/>
            </a:pPr>
            <a:r>
              <a:rPr lang="en-US" sz="3200" dirty="0" smtClean="0">
                <a:solidFill>
                  <a:srgbClr val="CCFFCC"/>
                </a:solidFill>
              </a:rPr>
              <a:t>Open access publications not as widely noticed/read by other researchers…</a:t>
            </a:r>
          </a:p>
          <a:p>
            <a:pPr marL="514350" indent="-514350">
              <a:buFont typeface="Wingdings" charset="2"/>
              <a:buChar char="²"/>
            </a:pPr>
            <a:endParaRPr lang="en-US" sz="3200" dirty="0">
              <a:solidFill>
                <a:srgbClr val="CCFFCC"/>
              </a:solidFill>
            </a:endParaRPr>
          </a:p>
          <a:p>
            <a:pPr lvl="2"/>
            <a:r>
              <a:rPr lang="en-US" sz="3200" dirty="0"/>
              <a:t>A</a:t>
            </a:r>
            <a:r>
              <a:rPr lang="en-US" sz="3200" dirty="0" smtClean="0"/>
              <a:t>lmost all are indexed in PubMed and other databases and articles are freely available.</a:t>
            </a:r>
          </a:p>
          <a:p>
            <a:pPr marL="514350" indent="-514350">
              <a:buFont typeface="Wingdings" charset="2"/>
              <a:buChar char="²"/>
            </a:pPr>
            <a:endParaRPr lang="en-US" sz="3200" dirty="0" smtClean="0"/>
          </a:p>
          <a:p>
            <a:pPr marL="514350" indent="-514350">
              <a:buFont typeface="Wingdings" charset="2"/>
              <a:buChar char="²"/>
            </a:pPr>
            <a:r>
              <a:rPr lang="en-US" sz="3200" dirty="0" smtClean="0">
                <a:solidFill>
                  <a:srgbClr val="CCFFCC"/>
                </a:solidFill>
              </a:rPr>
              <a:t>Open access journals not as respected as traditional journals…</a:t>
            </a:r>
          </a:p>
          <a:p>
            <a:pPr marL="514350" indent="-514350">
              <a:buFont typeface="Wingdings" charset="2"/>
              <a:buChar char="²"/>
            </a:pPr>
            <a:endParaRPr lang="en-US" sz="3200" dirty="0" smtClean="0"/>
          </a:p>
          <a:p>
            <a:r>
              <a:rPr lang="en-US" sz="3200" dirty="0" smtClean="0"/>
              <a:t>	A bit of truth, but things are changing!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47991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ublications | PLOS copy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34"/>
          <a:stretch/>
        </p:blipFill>
        <p:spPr>
          <a:xfrm>
            <a:off x="795917" y="0"/>
            <a:ext cx="74545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838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oii-guide-2-PLOS-Standing-v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2453"/>
            <a:ext cx="9144000" cy="38252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571" y="530003"/>
            <a:ext cx="89994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How PLOS rates itself for Open Access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13750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10-22 at 12.40.17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00"/>
            <a:ext cx="9144000" cy="4648626"/>
          </a:xfrm>
          <a:prstGeom prst="rect">
            <a:avLst/>
          </a:prstGeom>
        </p:spPr>
      </p:pic>
      <p:sp>
        <p:nvSpPr>
          <p:cNvPr id="6" name="Rectangle 5">
            <a:hlinkClick r:id="rId3"/>
          </p:cNvPr>
          <p:cNvSpPr/>
          <p:nvPr/>
        </p:nvSpPr>
        <p:spPr>
          <a:xfrm>
            <a:off x="2341875" y="5515285"/>
            <a:ext cx="4102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http://</a:t>
            </a:r>
            <a:r>
              <a:rPr lang="en-US" sz="2400" dirty="0" err="1"/>
              <a:t>elifesciences.org</a:t>
            </a:r>
            <a:r>
              <a:rPr lang="en-US" sz="2400" dirty="0"/>
              <a:t>/</a:t>
            </a:r>
            <a:r>
              <a:rPr lang="en-US" sz="2400" dirty="0" smtClean="0"/>
              <a:t>about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94128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80</TotalTime>
  <Words>373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Elemental</vt:lpstr>
      <vt:lpstr>Open access journals make sense for science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access journals make sense for science </dc:title>
  <dc:creator>Administrator</dc:creator>
  <cp:lastModifiedBy>Administrator</cp:lastModifiedBy>
  <cp:revision>17</cp:revision>
  <dcterms:created xsi:type="dcterms:W3CDTF">2014-10-22T03:35:12Z</dcterms:created>
  <dcterms:modified xsi:type="dcterms:W3CDTF">2015-01-05T19:47:06Z</dcterms:modified>
</cp:coreProperties>
</file>